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8" r:id="rId40"/>
    <p:sldId id="305" r:id="rId41"/>
  </p:sldIdLst>
  <p:sldSz cx="18288000" cy="10287000"/>
  <p:notesSz cx="6858000" cy="9144000"/>
  <p:embeddedFontLs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CoFo Holz" panose="020B0604020202020204" charset="0"/>
      <p:regular r:id="rId47"/>
    </p:embeddedFont>
    <p:embeddedFont>
      <p:font typeface="CoFo Holz Light" panose="020B0604020202020204" charset="0"/>
      <p:regular r:id="rId48"/>
    </p:embeddedFont>
    <p:embeddedFont>
      <p:font typeface="CoFo Holz Medium" panose="020B0604020202020204" charset="0"/>
      <p:regular r:id="rId49"/>
    </p:embeddedFont>
    <p:embeddedFont>
      <p:font typeface="Figtree"/>
      <p:regular r:id="rId50"/>
      <p:bold r:id="rId51"/>
      <p:italic r:id="rId52"/>
      <p:boldItalic r:id="rId53"/>
    </p:embeddedFont>
    <p:embeddedFont>
      <p:font typeface="Figtree Medium"/>
      <p:regular r:id="rId54"/>
      <p:bold r:id="rId55"/>
      <p:italic r:id="rId56"/>
      <p:boldItalic r:id="rId57"/>
    </p:embeddedFont>
    <p:embeddedFont>
      <p:font typeface="Inter" panose="020B0604020202020204" charset="0"/>
      <p:regular r:id="rId58"/>
    </p:embeddedFont>
    <p:embeddedFont>
      <p:font typeface="Inter Bold" panose="020B0604020202020204" charset="0"/>
      <p:regular r:id="rId59"/>
    </p:embeddedFont>
    <p:embeddedFont>
      <p:font typeface="Inter Italics" panose="020B0604020202020204" charset="0"/>
      <p:regular r:id="rId60"/>
    </p:embeddedFont>
    <p:embeddedFont>
      <p:font typeface="Inter Light" panose="020B0604020202020204" charset="0"/>
      <p:regular r:id="rId61"/>
    </p:embeddedFont>
    <p:embeddedFont>
      <p:font typeface="Kobe1.1" panose="020B0604020202020204" charset="0"/>
      <p:regular r:id="rId62"/>
    </p:embeddedFont>
    <p:embeddedFont>
      <p:font typeface="Kobe1.1 Bold" panose="020B0604020202020204" charset="0"/>
      <p:regular r:id="rId6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4622" autoAdjust="0"/>
  </p:normalViewPr>
  <p:slideViewPr>
    <p:cSldViewPr>
      <p:cViewPr varScale="1">
        <p:scale>
          <a:sx n="47" d="100"/>
          <a:sy n="47" d="100"/>
        </p:scale>
        <p:origin x="44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font" Target="fonts/font13.fntdata"/><Relationship Id="rId63" Type="http://schemas.openxmlformats.org/officeDocument/2006/relationships/font" Target="fonts/font21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font" Target="fonts/font11.fntdata"/><Relationship Id="rId58" Type="http://schemas.openxmlformats.org/officeDocument/2006/relationships/font" Target="fonts/font16.fntdata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font" Target="fonts/font19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font" Target="fonts/font14.fntdata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59" Type="http://schemas.openxmlformats.org/officeDocument/2006/relationships/font" Target="fonts/font17.fntdata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2.fntdata"/><Relationship Id="rId62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57" Type="http://schemas.openxmlformats.org/officeDocument/2006/relationships/font" Target="fonts/font15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Relationship Id="rId60" Type="http://schemas.openxmlformats.org/officeDocument/2006/relationships/font" Target="fonts/font18.fntdata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42C74-388B-40EC-A586-04AB47E126E7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1CAC5-0894-4B15-821E-7CDAE6676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54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6245bccc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6245bccc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1" type="title">
  <p:cSld name="Opening 1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526" y="0"/>
            <a:ext cx="18288000" cy="10287000"/>
          </a:xfrm>
          <a:prstGeom prst="rect">
            <a:avLst/>
          </a:prstGeom>
          <a:solidFill>
            <a:srgbClr val="0900D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312650" y="3351050"/>
            <a:ext cx="7368600" cy="2275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igtree Medium"/>
              <a:buNone/>
              <a:defRPr sz="6000">
                <a:solidFill>
                  <a:schemeClr val="lt1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104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104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104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104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104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104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104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10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336100" y="5751200"/>
            <a:ext cx="8076600" cy="8070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Figtree Medium"/>
              <a:buNone/>
              <a:defRPr sz="3200">
                <a:solidFill>
                  <a:schemeClr val="lt1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6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6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6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6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6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6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6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2"/>
          </p:nvPr>
        </p:nvSpPr>
        <p:spPr>
          <a:xfrm>
            <a:off x="1276600" y="9212950"/>
            <a:ext cx="5281200" cy="456600"/>
          </a:xfrm>
          <a:prstGeom prst="rect">
            <a:avLst/>
          </a:prstGeom>
        </p:spPr>
        <p:txBody>
          <a:bodyPr spcFirstLastPara="1" wrap="square" lIns="0" tIns="0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50"/>
              <a:buFont typeface="Figtree"/>
              <a:buNone/>
              <a:defRPr sz="1900">
                <a:solidFill>
                  <a:schemeClr val="lt1"/>
                </a:solidFill>
                <a:latin typeface="Figtree"/>
                <a:ea typeface="Figtree"/>
                <a:cs typeface="Figtree"/>
                <a:sym typeface="Figtre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3" name="Google Shape;13;p2" title="Artboard 1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470547" y="0"/>
            <a:ext cx="11800698" cy="1028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title="ML_Logo_Revers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6100" y="1320801"/>
            <a:ext cx="3165348" cy="944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6104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sv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54.sv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sv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sv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71.svg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svg"/><Relationship Id="rId7" Type="http://schemas.openxmlformats.org/officeDocument/2006/relationships/image" Target="../media/image77.sv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sv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sv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svg"/><Relationship Id="rId4" Type="http://schemas.openxmlformats.org/officeDocument/2006/relationships/image" Target="../media/image8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svg"/><Relationship Id="rId3" Type="http://schemas.openxmlformats.org/officeDocument/2006/relationships/image" Target="../media/image79.svg"/><Relationship Id="rId7" Type="http://schemas.openxmlformats.org/officeDocument/2006/relationships/image" Target="../media/image84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81.svg"/><Relationship Id="rId4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svg"/><Relationship Id="rId7" Type="http://schemas.openxmlformats.org/officeDocument/2006/relationships/image" Target="../media/image77.sv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svg"/><Relationship Id="rId4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sv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625391" cy="9258300"/>
            <a:chOff x="0" y="0"/>
            <a:chExt cx="4905453" cy="2438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905453" cy="2438400"/>
            </a:xfrm>
            <a:custGeom>
              <a:avLst/>
              <a:gdLst/>
              <a:ahLst/>
              <a:cxnLst/>
              <a:rect l="l" t="t" r="r" b="b"/>
              <a:pathLst>
                <a:path w="4905453" h="2438400">
                  <a:moveTo>
                    <a:pt x="0" y="0"/>
                  </a:moveTo>
                  <a:lnTo>
                    <a:pt x="4905453" y="0"/>
                  </a:lnTo>
                  <a:lnTo>
                    <a:pt x="4905453" y="243840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rgbClr val="E8CAB5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905453" cy="2476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3477704" y="-1154206"/>
            <a:ext cx="17889030" cy="7337150"/>
          </a:xfrm>
          <a:custGeom>
            <a:avLst/>
            <a:gdLst/>
            <a:ahLst/>
            <a:cxnLst/>
            <a:rect l="l" t="t" r="r" b="b"/>
            <a:pathLst>
              <a:path w="17889030" h="7337150">
                <a:moveTo>
                  <a:pt x="0" y="0"/>
                </a:moveTo>
                <a:lnTo>
                  <a:pt x="17889030" y="0"/>
                </a:lnTo>
                <a:lnTo>
                  <a:pt x="17889030" y="7337149"/>
                </a:lnTo>
                <a:lnTo>
                  <a:pt x="0" y="73371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1600533" y="388100"/>
            <a:ext cx="21782307" cy="7166473"/>
          </a:xfrm>
          <a:custGeom>
            <a:avLst/>
            <a:gdLst/>
            <a:ahLst/>
            <a:cxnLst/>
            <a:rect l="l" t="t" r="r" b="b"/>
            <a:pathLst>
              <a:path w="21782307" h="7166473">
                <a:moveTo>
                  <a:pt x="0" y="0"/>
                </a:moveTo>
                <a:lnTo>
                  <a:pt x="21782307" y="0"/>
                </a:lnTo>
                <a:lnTo>
                  <a:pt x="21782307" y="7166473"/>
                </a:lnTo>
                <a:lnTo>
                  <a:pt x="0" y="716647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1024891" y="4040701"/>
            <a:ext cx="21782307" cy="7166473"/>
          </a:xfrm>
          <a:custGeom>
            <a:avLst/>
            <a:gdLst/>
            <a:ahLst/>
            <a:cxnLst/>
            <a:rect l="l" t="t" r="r" b="b"/>
            <a:pathLst>
              <a:path w="21782307" h="7166473">
                <a:moveTo>
                  <a:pt x="0" y="0"/>
                </a:moveTo>
                <a:lnTo>
                  <a:pt x="21782306" y="0"/>
                </a:lnTo>
                <a:lnTo>
                  <a:pt x="21782306" y="7166473"/>
                </a:lnTo>
                <a:lnTo>
                  <a:pt x="0" y="716647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4154270" y="5933748"/>
            <a:ext cx="3255298" cy="1870711"/>
          </a:xfrm>
          <a:custGeom>
            <a:avLst/>
            <a:gdLst/>
            <a:ahLst/>
            <a:cxnLst/>
            <a:rect l="l" t="t" r="r" b="b"/>
            <a:pathLst>
              <a:path w="3255298" h="1870711">
                <a:moveTo>
                  <a:pt x="0" y="0"/>
                </a:moveTo>
                <a:lnTo>
                  <a:pt x="3255298" y="0"/>
                </a:lnTo>
                <a:lnTo>
                  <a:pt x="3255298" y="1870711"/>
                </a:lnTo>
                <a:lnTo>
                  <a:pt x="0" y="187071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9" name="Freeform 9" descr="Macmillan Learning"/>
          <p:cNvSpPr/>
          <p:nvPr/>
        </p:nvSpPr>
        <p:spPr>
          <a:xfrm>
            <a:off x="2709462" y="9062339"/>
            <a:ext cx="4541837" cy="660814"/>
          </a:xfrm>
          <a:custGeom>
            <a:avLst/>
            <a:gdLst/>
            <a:ahLst/>
            <a:cxnLst/>
            <a:rect l="l" t="t" r="r" b="b"/>
            <a:pathLst>
              <a:path w="4541837" h="660814">
                <a:moveTo>
                  <a:pt x="0" y="0"/>
                </a:moveTo>
                <a:lnTo>
                  <a:pt x="4541838" y="0"/>
                </a:lnTo>
                <a:lnTo>
                  <a:pt x="4541838" y="660814"/>
                </a:lnTo>
                <a:lnTo>
                  <a:pt x="0" y="66081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8523" t="-6918"/>
            </a:stretch>
          </a:blipFill>
        </p:spPr>
      </p:sp>
      <p:sp>
        <p:nvSpPr>
          <p:cNvPr id="10" name="Freeform 10" descr="Macmillan Learning logo"/>
          <p:cNvSpPr/>
          <p:nvPr/>
        </p:nvSpPr>
        <p:spPr>
          <a:xfrm>
            <a:off x="1028700" y="8575427"/>
            <a:ext cx="1344067" cy="1365745"/>
          </a:xfrm>
          <a:custGeom>
            <a:avLst/>
            <a:gdLst/>
            <a:ahLst/>
            <a:cxnLst/>
            <a:rect l="l" t="t" r="r" b="b"/>
            <a:pathLst>
              <a:path w="1344067" h="1365745">
                <a:moveTo>
                  <a:pt x="0" y="0"/>
                </a:moveTo>
                <a:lnTo>
                  <a:pt x="1344067" y="0"/>
                </a:lnTo>
                <a:lnTo>
                  <a:pt x="1344067" y="1365746"/>
                </a:lnTo>
                <a:lnTo>
                  <a:pt x="0" y="136574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028700" y="3339464"/>
            <a:ext cx="8615125" cy="36747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260"/>
              </a:lnSpc>
            </a:pPr>
            <a:r>
              <a:rPr lang="en-US" sz="6600" spc="-264">
                <a:solidFill>
                  <a:srgbClr val="E6E3DB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From Disconnection to Belonging: Simple Tools for Time-Strapped Educators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28700" y="7071361"/>
            <a:ext cx="6222600" cy="11623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57"/>
              </a:lnSpc>
            </a:pPr>
            <a:r>
              <a:rPr lang="en-US" sz="4299" spc="-42">
                <a:solidFill>
                  <a:srgbClr val="E6E3DB"/>
                </a:solidFill>
                <a:latin typeface="CoFo Holz"/>
                <a:ea typeface="CoFo Holz"/>
                <a:cs typeface="CoFo Holz"/>
                <a:sym typeface="CoFo Holz"/>
              </a:rPr>
              <a:t>Purpose + Belonging</a:t>
            </a:r>
          </a:p>
          <a:p>
            <a:pPr algn="l">
              <a:lnSpc>
                <a:spcPts val="4557"/>
              </a:lnSpc>
              <a:spcBef>
                <a:spcPct val="0"/>
              </a:spcBef>
            </a:pPr>
            <a:endParaRPr lang="en-US" sz="4299" spc="-42">
              <a:solidFill>
                <a:srgbClr val="E6E3DB"/>
              </a:solidFill>
              <a:latin typeface="CoFo Holz"/>
              <a:ea typeface="CoFo Holz"/>
              <a:cs typeface="CoFo Holz"/>
              <a:sym typeface="CoFo Holz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9465095" y="8020050"/>
            <a:ext cx="7944472" cy="1238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239"/>
              </a:lnSpc>
              <a:spcBef>
                <a:spcPct val="0"/>
              </a:spcBef>
            </a:pPr>
            <a:r>
              <a:rPr lang="en-US" sz="2699" spc="-26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Belle Liang, Ph.D. &amp; Tim Klein, LCSW</a:t>
            </a:r>
          </a:p>
          <a:p>
            <a:pPr algn="r">
              <a:lnSpc>
                <a:spcPts val="3239"/>
              </a:lnSpc>
              <a:spcBef>
                <a:spcPct val="0"/>
              </a:spcBef>
            </a:pPr>
            <a:r>
              <a:rPr lang="en-US" sz="2699" spc="-26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Boston College, Center for Reflective Intelligence</a:t>
            </a:r>
          </a:p>
          <a:p>
            <a:pPr algn="r">
              <a:lnSpc>
                <a:spcPts val="3239"/>
              </a:lnSpc>
              <a:spcBef>
                <a:spcPct val="0"/>
              </a:spcBef>
            </a:pPr>
            <a:endParaRPr lang="en-US" sz="2699" spc="-26">
              <a:solidFill>
                <a:srgbClr val="E6E3DB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7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922686" y="821164"/>
            <a:ext cx="3598141" cy="6804994"/>
          </a:xfrm>
          <a:custGeom>
            <a:avLst/>
            <a:gdLst/>
            <a:ahLst/>
            <a:cxnLst/>
            <a:rect l="l" t="t" r="r" b="b"/>
            <a:pathLst>
              <a:path w="3598141" h="6804994">
                <a:moveTo>
                  <a:pt x="0" y="0"/>
                </a:moveTo>
                <a:lnTo>
                  <a:pt x="3598141" y="0"/>
                </a:lnTo>
                <a:lnTo>
                  <a:pt x="3598141" y="6804994"/>
                </a:lnTo>
                <a:lnTo>
                  <a:pt x="0" y="68049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502881" y="1417578"/>
            <a:ext cx="5545459" cy="7769469"/>
          </a:xfrm>
          <a:custGeom>
            <a:avLst/>
            <a:gdLst/>
            <a:ahLst/>
            <a:cxnLst/>
            <a:rect l="l" t="t" r="r" b="b"/>
            <a:pathLst>
              <a:path w="5545459" h="7769469">
                <a:moveTo>
                  <a:pt x="0" y="0"/>
                </a:moveTo>
                <a:lnTo>
                  <a:pt x="5545458" y="0"/>
                </a:lnTo>
                <a:lnTo>
                  <a:pt x="5545458" y="7769470"/>
                </a:lnTo>
                <a:lnTo>
                  <a:pt x="0" y="77694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3609329" y="8009074"/>
            <a:ext cx="2956040" cy="2835794"/>
          </a:xfrm>
          <a:custGeom>
            <a:avLst/>
            <a:gdLst/>
            <a:ahLst/>
            <a:cxnLst/>
            <a:rect l="l" t="t" r="r" b="b"/>
            <a:pathLst>
              <a:path w="2956040" h="2835794">
                <a:moveTo>
                  <a:pt x="0" y="0"/>
                </a:moveTo>
                <a:lnTo>
                  <a:pt x="2956039" y="0"/>
                </a:lnTo>
                <a:lnTo>
                  <a:pt x="2956039" y="2835794"/>
                </a:lnTo>
                <a:lnTo>
                  <a:pt x="0" y="283579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12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1047750"/>
            <a:ext cx="7264349" cy="444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1699"/>
              </a:lnSpc>
              <a:spcBef>
                <a:spcPct val="0"/>
              </a:spcBef>
            </a:pPr>
            <a:r>
              <a:rPr lang="en-US" sz="9999" spc="-399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The Performance Mindset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98356"/>
            <a:ext cx="495414" cy="460689"/>
          </a:xfrm>
          <a:custGeom>
            <a:avLst/>
            <a:gdLst/>
            <a:ahLst/>
            <a:cxnLst/>
            <a:rect l="l" t="t" r="r" b="b"/>
            <a:pathLst>
              <a:path w="495414" h="460689">
                <a:moveTo>
                  <a:pt x="0" y="0"/>
                </a:moveTo>
                <a:lnTo>
                  <a:pt x="495414" y="0"/>
                </a:lnTo>
                <a:lnTo>
                  <a:pt x="495414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94698"/>
            </a:stretch>
          </a:blipFill>
        </p:spPr>
      </p:sp>
      <p:sp>
        <p:nvSpPr>
          <p:cNvPr id="3" name="Freeform 3"/>
          <p:cNvSpPr/>
          <p:nvPr/>
        </p:nvSpPr>
        <p:spPr>
          <a:xfrm rot="-941010">
            <a:off x="10920616" y="4103019"/>
            <a:ext cx="7457143" cy="7710963"/>
          </a:xfrm>
          <a:custGeom>
            <a:avLst/>
            <a:gdLst/>
            <a:ahLst/>
            <a:cxnLst/>
            <a:rect l="l" t="t" r="r" b="b"/>
            <a:pathLst>
              <a:path w="7457143" h="7710963">
                <a:moveTo>
                  <a:pt x="0" y="0"/>
                </a:moveTo>
                <a:lnTo>
                  <a:pt x="7457144" y="0"/>
                </a:lnTo>
                <a:lnTo>
                  <a:pt x="7457144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524114" y="1228725"/>
            <a:ext cx="16327124" cy="9991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600"/>
              </a:lnSpc>
            </a:pPr>
            <a:r>
              <a:rPr lang="en-US" sz="8000" spc="-320" dirty="0">
                <a:solidFill>
                  <a:srgbClr val="E6E3DB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Where do you most see the Performance Mindset showing up in your students?</a:t>
            </a:r>
          </a:p>
          <a:p>
            <a:pPr algn="l">
              <a:lnSpc>
                <a:spcPts val="6000"/>
              </a:lnSpc>
            </a:pPr>
            <a:endParaRPr lang="en-US" sz="8000" spc="-320" dirty="0">
              <a:solidFill>
                <a:srgbClr val="E6E3DB"/>
              </a:solidFill>
              <a:latin typeface="CoFo Holz Light"/>
              <a:ea typeface="CoFo Holz Light"/>
              <a:cs typeface="CoFo Holz Light"/>
              <a:sym typeface="CoFo Holz Light"/>
            </a:endParaRP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  (Select all that apply)</a:t>
            </a:r>
          </a:p>
          <a:p>
            <a:pPr algn="l">
              <a:lnSpc>
                <a:spcPts val="3719"/>
              </a:lnSpc>
            </a:pPr>
            <a:endParaRPr lang="en-US" sz="3099" spc="-3" dirty="0">
              <a:solidFill>
                <a:srgbClr val="E6E3DB"/>
              </a:solidFill>
              <a:latin typeface="Inter Light"/>
              <a:ea typeface="Inter Light"/>
              <a:cs typeface="Inter Light"/>
              <a:sym typeface="Inter Light"/>
            </a:endParaRP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A. Fear of making mistakes</a:t>
            </a: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B. Obsession with grades/outcomes</a:t>
            </a: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C. Overcommitment to activities</a:t>
            </a: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D. Seeking validation or approval</a:t>
            </a: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E. Something else?</a:t>
            </a:r>
          </a:p>
          <a:p>
            <a:pPr algn="l">
              <a:lnSpc>
                <a:spcPts val="3719"/>
              </a:lnSpc>
            </a:pPr>
            <a:endParaRPr lang="en-US" sz="3099" spc="-3" dirty="0">
              <a:solidFill>
                <a:srgbClr val="E6E3DB"/>
              </a:solidFill>
              <a:latin typeface="Inter Light"/>
              <a:ea typeface="Inter Light"/>
              <a:cs typeface="Inter Light"/>
              <a:sym typeface="Inter Light"/>
            </a:endParaRPr>
          </a:p>
          <a:p>
            <a:pPr algn="l">
              <a:lnSpc>
                <a:spcPts val="14400"/>
              </a:lnSpc>
            </a:pPr>
            <a:endParaRPr lang="en-US" sz="3099" spc="-3" dirty="0">
              <a:solidFill>
                <a:srgbClr val="E6E3DB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55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225526" y="3327701"/>
            <a:ext cx="10937799" cy="6166184"/>
          </a:xfrm>
          <a:custGeom>
            <a:avLst/>
            <a:gdLst/>
            <a:ahLst/>
            <a:cxnLst/>
            <a:rect l="l" t="t" r="r" b="b"/>
            <a:pathLst>
              <a:path w="10937799" h="6166184">
                <a:moveTo>
                  <a:pt x="0" y="0"/>
                </a:moveTo>
                <a:lnTo>
                  <a:pt x="10937798" y="0"/>
                </a:lnTo>
                <a:lnTo>
                  <a:pt x="10937798" y="6166184"/>
                </a:lnTo>
                <a:lnTo>
                  <a:pt x="0" y="61661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700837" y="4005541"/>
            <a:ext cx="2387759" cy="4810503"/>
          </a:xfrm>
          <a:custGeom>
            <a:avLst/>
            <a:gdLst/>
            <a:ahLst/>
            <a:cxnLst/>
            <a:rect l="l" t="t" r="r" b="b"/>
            <a:pathLst>
              <a:path w="2387759" h="4810503">
                <a:moveTo>
                  <a:pt x="0" y="0"/>
                </a:moveTo>
                <a:lnTo>
                  <a:pt x="2387759" y="0"/>
                </a:lnTo>
                <a:lnTo>
                  <a:pt x="2387759" y="4810504"/>
                </a:lnTo>
                <a:lnTo>
                  <a:pt x="0" y="481050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2482048" y="3327701"/>
            <a:ext cx="3486956" cy="3605642"/>
          </a:xfrm>
          <a:custGeom>
            <a:avLst/>
            <a:gdLst/>
            <a:ahLst/>
            <a:cxnLst/>
            <a:rect l="l" t="t" r="r" b="b"/>
            <a:pathLst>
              <a:path w="3486956" h="3605642">
                <a:moveTo>
                  <a:pt x="0" y="0"/>
                </a:moveTo>
                <a:lnTo>
                  <a:pt x="3486956" y="0"/>
                </a:lnTo>
                <a:lnTo>
                  <a:pt x="3486956" y="3605642"/>
                </a:lnTo>
                <a:lnTo>
                  <a:pt x="0" y="36056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14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1047750"/>
            <a:ext cx="13461359" cy="13487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529"/>
              </a:lnSpc>
              <a:spcBef>
                <a:spcPct val="0"/>
              </a:spcBef>
            </a:pPr>
            <a:r>
              <a:rPr lang="en-US" sz="8999" spc="-359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How Do I Become Happy?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55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0800000">
            <a:off x="7611109" y="352795"/>
            <a:ext cx="4083761" cy="5386256"/>
          </a:xfrm>
          <a:custGeom>
            <a:avLst/>
            <a:gdLst/>
            <a:ahLst/>
            <a:cxnLst/>
            <a:rect l="l" t="t" r="r" b="b"/>
            <a:pathLst>
              <a:path w="4083761" h="5386256">
                <a:moveTo>
                  <a:pt x="0" y="0"/>
                </a:moveTo>
                <a:lnTo>
                  <a:pt x="4083761" y="0"/>
                </a:lnTo>
                <a:lnTo>
                  <a:pt x="4083761" y="5386256"/>
                </a:lnTo>
                <a:lnTo>
                  <a:pt x="0" y="5386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878377" y="1322024"/>
            <a:ext cx="6240924" cy="8321232"/>
          </a:xfrm>
          <a:custGeom>
            <a:avLst/>
            <a:gdLst/>
            <a:ahLst/>
            <a:cxnLst/>
            <a:rect l="l" t="t" r="r" b="b"/>
            <a:pathLst>
              <a:path w="6240924" h="8321232">
                <a:moveTo>
                  <a:pt x="0" y="0"/>
                </a:moveTo>
                <a:lnTo>
                  <a:pt x="6240924" y="0"/>
                </a:lnTo>
                <a:lnTo>
                  <a:pt x="6240924" y="8321232"/>
                </a:lnTo>
                <a:lnTo>
                  <a:pt x="0" y="83212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3541655" y="1775471"/>
            <a:ext cx="2334690" cy="980570"/>
          </a:xfrm>
          <a:custGeom>
            <a:avLst/>
            <a:gdLst/>
            <a:ahLst/>
            <a:cxnLst/>
            <a:rect l="l" t="t" r="r" b="b"/>
            <a:pathLst>
              <a:path w="2334690" h="980570">
                <a:moveTo>
                  <a:pt x="0" y="0"/>
                </a:moveTo>
                <a:lnTo>
                  <a:pt x="2334690" y="0"/>
                </a:lnTo>
                <a:lnTo>
                  <a:pt x="2334690" y="980569"/>
                </a:lnTo>
                <a:lnTo>
                  <a:pt x="0" y="98056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5400000">
            <a:off x="9987926" y="6361426"/>
            <a:ext cx="1797536" cy="5309922"/>
          </a:xfrm>
          <a:custGeom>
            <a:avLst/>
            <a:gdLst/>
            <a:ahLst/>
            <a:cxnLst/>
            <a:rect l="l" t="t" r="r" b="b"/>
            <a:pathLst>
              <a:path w="1797536" h="5309922">
                <a:moveTo>
                  <a:pt x="0" y="0"/>
                </a:moveTo>
                <a:lnTo>
                  <a:pt x="1797536" y="0"/>
                </a:lnTo>
                <a:lnTo>
                  <a:pt x="1797536" y="5309923"/>
                </a:lnTo>
                <a:lnTo>
                  <a:pt x="0" y="530992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r="-48733" b="-1437"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15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879651" y="1290876"/>
            <a:ext cx="7264349" cy="444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699"/>
              </a:lnSpc>
            </a:pPr>
            <a:r>
              <a:rPr lang="en-US" sz="9999" spc="-399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The </a:t>
            </a:r>
          </a:p>
          <a:p>
            <a:pPr marL="0" lvl="0" indent="0" algn="l">
              <a:lnSpc>
                <a:spcPts val="11699"/>
              </a:lnSpc>
              <a:spcBef>
                <a:spcPct val="0"/>
              </a:spcBef>
            </a:pPr>
            <a:r>
              <a:rPr lang="en-US" sz="9999" spc="-399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Passion Mindset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525606" cy="10287000"/>
            <a:chOff x="0" y="0"/>
            <a:chExt cx="4879172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79172" cy="2709333"/>
            </a:xfrm>
            <a:custGeom>
              <a:avLst/>
              <a:gdLst/>
              <a:ahLst/>
              <a:cxnLst/>
              <a:rect l="l" t="t" r="r" b="b"/>
              <a:pathLst>
                <a:path w="4879172" h="2709333">
                  <a:moveTo>
                    <a:pt x="0" y="0"/>
                  </a:moveTo>
                  <a:lnTo>
                    <a:pt x="4879172" y="0"/>
                  </a:lnTo>
                  <a:lnTo>
                    <a:pt x="487917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0EBE3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4879172" cy="27664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-78890">
            <a:off x="113373" y="1656927"/>
            <a:ext cx="18989623" cy="8707967"/>
          </a:xfrm>
          <a:custGeom>
            <a:avLst/>
            <a:gdLst/>
            <a:ahLst/>
            <a:cxnLst/>
            <a:rect l="l" t="t" r="r" b="b"/>
            <a:pathLst>
              <a:path w="18989623" h="8707967">
                <a:moveTo>
                  <a:pt x="0" y="0"/>
                </a:moveTo>
                <a:lnTo>
                  <a:pt x="18989623" y="0"/>
                </a:lnTo>
                <a:lnTo>
                  <a:pt x="18989623" y="8707967"/>
                </a:lnTo>
                <a:lnTo>
                  <a:pt x="0" y="87079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860" r="-2860"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5885971" y="829967"/>
            <a:ext cx="6516058" cy="610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9"/>
              </a:lnSpc>
            </a:pPr>
            <a:r>
              <a:rPr lang="en-US" sz="3699" spc="-36">
                <a:solidFill>
                  <a:srgbClr val="243F77"/>
                </a:solidFill>
                <a:latin typeface="Inter Light"/>
                <a:ea typeface="Inter Light"/>
                <a:cs typeface="Inter Light"/>
                <a:sym typeface="Inter Light"/>
              </a:rPr>
              <a:t>What am I supposed to do?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701280" y="2108332"/>
            <a:ext cx="4812903" cy="12198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9"/>
              </a:lnSpc>
            </a:pPr>
            <a:r>
              <a:rPr lang="en-US" sz="3699" spc="-36">
                <a:solidFill>
                  <a:srgbClr val="243F77"/>
                </a:solidFill>
                <a:latin typeface="Inter Light"/>
                <a:ea typeface="Inter Light"/>
                <a:cs typeface="Inter Light"/>
                <a:sym typeface="Inter Light"/>
              </a:rPr>
              <a:t>Are others more happy than me?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3256154" y="3909192"/>
            <a:ext cx="6516058" cy="610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09"/>
              </a:lnSpc>
            </a:pPr>
            <a:r>
              <a:rPr lang="en-US" sz="3699" spc="-36">
                <a:solidFill>
                  <a:srgbClr val="243F77"/>
                </a:solidFill>
                <a:latin typeface="Inter Light"/>
                <a:ea typeface="Inter Light"/>
                <a:cs typeface="Inter Light"/>
                <a:sym typeface="Inter Light"/>
              </a:rPr>
              <a:t>Am I happy enough?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4035211" y="5377180"/>
            <a:ext cx="4252789" cy="12198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9"/>
              </a:lnSpc>
            </a:pPr>
            <a:r>
              <a:rPr lang="en-US" sz="3699" spc="-36">
                <a:solidFill>
                  <a:srgbClr val="243F77"/>
                </a:solidFill>
                <a:latin typeface="Inter Light"/>
                <a:ea typeface="Inter Light"/>
                <a:cs typeface="Inter Light"/>
                <a:sym typeface="Inter Light"/>
              </a:rPr>
              <a:t>How do I become happy?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327452" y="2108332"/>
            <a:ext cx="4539182" cy="12198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9"/>
              </a:lnSpc>
            </a:pPr>
            <a:r>
              <a:rPr lang="en-US" sz="3699" spc="-36">
                <a:solidFill>
                  <a:srgbClr val="243F77"/>
                </a:solidFill>
                <a:latin typeface="Inter Light"/>
                <a:ea typeface="Inter Light"/>
                <a:cs typeface="Inter Light"/>
                <a:sym typeface="Inter Light"/>
              </a:rPr>
              <a:t>Are others more successful than me?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28700" y="3909192"/>
            <a:ext cx="6516058" cy="610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9"/>
              </a:lnSpc>
            </a:pPr>
            <a:r>
              <a:rPr lang="en-US" sz="3699" spc="-36">
                <a:solidFill>
                  <a:srgbClr val="243F77"/>
                </a:solidFill>
                <a:latin typeface="Inter Light"/>
                <a:ea typeface="Inter Light"/>
                <a:cs typeface="Inter Light"/>
                <a:sym typeface="Inter Light"/>
              </a:rPr>
              <a:t>Am I successful enough?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79637" y="5377180"/>
            <a:ext cx="3231403" cy="12198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09"/>
              </a:lnSpc>
              <a:spcBef>
                <a:spcPct val="0"/>
              </a:spcBef>
            </a:pPr>
            <a:r>
              <a:rPr lang="en-US" sz="3699" u="none" strike="noStrike" spc="-36">
                <a:solidFill>
                  <a:srgbClr val="243F77"/>
                </a:solidFill>
                <a:latin typeface="Inter Light"/>
                <a:ea typeface="Inter Light"/>
                <a:cs typeface="Inter Light"/>
                <a:sym typeface="Inter Light"/>
              </a:rPr>
              <a:t>How do I succeed?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7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946090" y="4716525"/>
            <a:ext cx="2893209" cy="5570475"/>
          </a:xfrm>
          <a:custGeom>
            <a:avLst/>
            <a:gdLst/>
            <a:ahLst/>
            <a:cxnLst/>
            <a:rect l="l" t="t" r="r" b="b"/>
            <a:pathLst>
              <a:path w="2893209" h="5570475">
                <a:moveTo>
                  <a:pt x="0" y="0"/>
                </a:moveTo>
                <a:lnTo>
                  <a:pt x="2893210" y="0"/>
                </a:lnTo>
                <a:lnTo>
                  <a:pt x="2893210" y="5570475"/>
                </a:lnTo>
                <a:lnTo>
                  <a:pt x="0" y="55704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8619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000965" y="1028700"/>
            <a:ext cx="6367278" cy="8503877"/>
          </a:xfrm>
          <a:custGeom>
            <a:avLst/>
            <a:gdLst/>
            <a:ahLst/>
            <a:cxnLst/>
            <a:rect l="l" t="t" r="r" b="b"/>
            <a:pathLst>
              <a:path w="6367278" h="8503877">
                <a:moveTo>
                  <a:pt x="0" y="0"/>
                </a:moveTo>
                <a:lnTo>
                  <a:pt x="6367277" y="0"/>
                </a:lnTo>
                <a:lnTo>
                  <a:pt x="6367277" y="8503877"/>
                </a:lnTo>
                <a:lnTo>
                  <a:pt x="0" y="850387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flipV="1">
            <a:off x="16216562" y="627318"/>
            <a:ext cx="1598861" cy="4653320"/>
          </a:xfrm>
          <a:custGeom>
            <a:avLst/>
            <a:gdLst/>
            <a:ahLst/>
            <a:cxnLst/>
            <a:rect l="l" t="t" r="r" b="b"/>
            <a:pathLst>
              <a:path w="1598861" h="4653320">
                <a:moveTo>
                  <a:pt x="0" y="4653320"/>
                </a:moveTo>
                <a:lnTo>
                  <a:pt x="1598861" y="4653320"/>
                </a:lnTo>
                <a:lnTo>
                  <a:pt x="1598861" y="0"/>
                </a:lnTo>
                <a:lnTo>
                  <a:pt x="0" y="0"/>
                </a:lnTo>
                <a:lnTo>
                  <a:pt x="0" y="465332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994" r="-47342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879651" y="1290876"/>
            <a:ext cx="7264349" cy="444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699"/>
              </a:lnSpc>
            </a:pPr>
            <a:r>
              <a:rPr lang="en-US" sz="9999" spc="-399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The </a:t>
            </a:r>
          </a:p>
          <a:p>
            <a:pPr marL="0" lvl="0" indent="0" algn="l">
              <a:lnSpc>
                <a:spcPts val="11699"/>
              </a:lnSpc>
              <a:spcBef>
                <a:spcPct val="0"/>
              </a:spcBef>
            </a:pPr>
            <a:r>
              <a:rPr lang="en-US" sz="9999" spc="-399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Purpose Mindset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7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998150" y="-83388"/>
            <a:ext cx="2776944" cy="2871463"/>
          </a:xfrm>
          <a:custGeom>
            <a:avLst/>
            <a:gdLst/>
            <a:ahLst/>
            <a:cxnLst/>
            <a:rect l="l" t="t" r="r" b="b"/>
            <a:pathLst>
              <a:path w="2776944" h="2871463">
                <a:moveTo>
                  <a:pt x="0" y="0"/>
                </a:moveTo>
                <a:lnTo>
                  <a:pt x="2776945" y="0"/>
                </a:lnTo>
                <a:lnTo>
                  <a:pt x="2776945" y="2871464"/>
                </a:lnTo>
                <a:lnTo>
                  <a:pt x="0" y="28714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158519" y="7331592"/>
            <a:ext cx="4182235" cy="4324586"/>
          </a:xfrm>
          <a:custGeom>
            <a:avLst/>
            <a:gdLst/>
            <a:ahLst/>
            <a:cxnLst/>
            <a:rect l="l" t="t" r="r" b="b"/>
            <a:pathLst>
              <a:path w="4182235" h="4324586">
                <a:moveTo>
                  <a:pt x="0" y="0"/>
                </a:moveTo>
                <a:lnTo>
                  <a:pt x="4182236" y="0"/>
                </a:lnTo>
                <a:lnTo>
                  <a:pt x="4182236" y="4324586"/>
                </a:lnTo>
                <a:lnTo>
                  <a:pt x="0" y="432458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5400000">
            <a:off x="6631512" y="-253572"/>
            <a:ext cx="893842" cy="9666387"/>
          </a:xfrm>
          <a:custGeom>
            <a:avLst/>
            <a:gdLst/>
            <a:ahLst/>
            <a:cxnLst/>
            <a:rect l="l" t="t" r="r" b="b"/>
            <a:pathLst>
              <a:path w="893842" h="9666387">
                <a:moveTo>
                  <a:pt x="0" y="0"/>
                </a:moveTo>
                <a:lnTo>
                  <a:pt x="893841" y="0"/>
                </a:lnTo>
                <a:lnTo>
                  <a:pt x="893841" y="9666387"/>
                </a:lnTo>
                <a:lnTo>
                  <a:pt x="0" y="96663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69001" t="-1118"/>
            </a:stretch>
          </a:blipFill>
        </p:spPr>
      </p:sp>
      <p:sp>
        <p:nvSpPr>
          <p:cNvPr id="5" name="Freeform 5"/>
          <p:cNvSpPr/>
          <p:nvPr/>
        </p:nvSpPr>
        <p:spPr>
          <a:xfrm rot="5400000">
            <a:off x="11431396" y="2813077"/>
            <a:ext cx="844475" cy="5833718"/>
          </a:xfrm>
          <a:custGeom>
            <a:avLst/>
            <a:gdLst/>
            <a:ahLst/>
            <a:cxnLst/>
            <a:rect l="l" t="t" r="r" b="b"/>
            <a:pathLst>
              <a:path w="844475" h="5833718">
                <a:moveTo>
                  <a:pt x="0" y="0"/>
                </a:moveTo>
                <a:lnTo>
                  <a:pt x="844475" y="0"/>
                </a:lnTo>
                <a:lnTo>
                  <a:pt x="844475" y="5833717"/>
                </a:lnTo>
                <a:lnTo>
                  <a:pt x="0" y="583371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78880" t="-67551"/>
            </a:stretch>
          </a:blipFill>
        </p:spPr>
      </p:sp>
      <p:sp>
        <p:nvSpPr>
          <p:cNvPr id="6" name="Freeform 6"/>
          <p:cNvSpPr/>
          <p:nvPr/>
        </p:nvSpPr>
        <p:spPr>
          <a:xfrm rot="-5400000">
            <a:off x="3975454" y="4554560"/>
            <a:ext cx="808395" cy="4480061"/>
          </a:xfrm>
          <a:custGeom>
            <a:avLst/>
            <a:gdLst/>
            <a:ahLst/>
            <a:cxnLst/>
            <a:rect l="l" t="t" r="r" b="b"/>
            <a:pathLst>
              <a:path w="808395" h="4480061">
                <a:moveTo>
                  <a:pt x="0" y="0"/>
                </a:moveTo>
                <a:lnTo>
                  <a:pt x="808395" y="0"/>
                </a:lnTo>
                <a:lnTo>
                  <a:pt x="808395" y="4480061"/>
                </a:lnTo>
                <a:lnTo>
                  <a:pt x="0" y="448006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99923" t="-113576" r="-4155" b="-24700"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2245239" y="2711967"/>
            <a:ext cx="12798166" cy="4619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119"/>
              </a:lnSpc>
            </a:pPr>
            <a:r>
              <a:rPr lang="en-US" sz="7599" spc="-151">
                <a:solidFill>
                  <a:srgbClr val="E1EFBB"/>
                </a:solidFill>
                <a:latin typeface="CoFo Holz"/>
                <a:ea typeface="CoFo Holz"/>
                <a:cs typeface="CoFo Holz"/>
                <a:sym typeface="CoFo Holz"/>
              </a:rPr>
              <a:t>Purpose is living a life that's personally meaningful with an intention to contribute in the world.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18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7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849254" y="1028700"/>
            <a:ext cx="11524223" cy="8186267"/>
          </a:xfrm>
          <a:custGeom>
            <a:avLst/>
            <a:gdLst/>
            <a:ahLst/>
            <a:cxnLst/>
            <a:rect l="l" t="t" r="r" b="b"/>
            <a:pathLst>
              <a:path w="11524223" h="8186267">
                <a:moveTo>
                  <a:pt x="0" y="0"/>
                </a:moveTo>
                <a:lnTo>
                  <a:pt x="11524223" y="0"/>
                </a:lnTo>
                <a:lnTo>
                  <a:pt x="11524223" y="8186267"/>
                </a:lnTo>
                <a:lnTo>
                  <a:pt x="0" y="81862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495" r="-8051"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9707300" y="7787158"/>
            <a:ext cx="13970389" cy="1361964"/>
          </a:xfrm>
          <a:custGeom>
            <a:avLst/>
            <a:gdLst/>
            <a:ahLst/>
            <a:cxnLst/>
            <a:rect l="l" t="t" r="r" b="b"/>
            <a:pathLst>
              <a:path w="13970389" h="1361964">
                <a:moveTo>
                  <a:pt x="0" y="0"/>
                </a:moveTo>
                <a:lnTo>
                  <a:pt x="13970390" y="0"/>
                </a:lnTo>
                <a:lnTo>
                  <a:pt x="13970390" y="1361964"/>
                </a:lnTo>
                <a:lnTo>
                  <a:pt x="0" y="13619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167665" r="-363"/>
            </a:stretch>
          </a:blipFill>
        </p:spPr>
      </p:sp>
      <p:sp>
        <p:nvSpPr>
          <p:cNvPr id="4" name="Freeform 4"/>
          <p:cNvSpPr/>
          <p:nvPr/>
        </p:nvSpPr>
        <p:spPr>
          <a:xfrm rot="5399999">
            <a:off x="4552585" y="5868780"/>
            <a:ext cx="4165194" cy="1571856"/>
          </a:xfrm>
          <a:custGeom>
            <a:avLst/>
            <a:gdLst/>
            <a:ahLst/>
            <a:cxnLst/>
            <a:rect l="l" t="t" r="r" b="b"/>
            <a:pathLst>
              <a:path w="4165194" h="1571856">
                <a:moveTo>
                  <a:pt x="0" y="0"/>
                </a:moveTo>
                <a:lnTo>
                  <a:pt x="4165194" y="0"/>
                </a:lnTo>
                <a:lnTo>
                  <a:pt x="4165194" y="1571856"/>
                </a:lnTo>
                <a:lnTo>
                  <a:pt x="0" y="15718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96530" t="-872" b="-260200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19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6762301"/>
            <a:ext cx="3969952" cy="2429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9"/>
              </a:lnSpc>
            </a:pPr>
            <a:r>
              <a:rPr lang="en-US" sz="2961" spc="-29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People with purpose feel deeply connected to who they are, what they want, and what they are doing.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2682869"/>
            <a:ext cx="3969952" cy="35547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360"/>
              </a:lnSpc>
            </a:pPr>
            <a:r>
              <a:rPr lang="en-US" sz="8000" spc="-320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The </a:t>
            </a:r>
          </a:p>
          <a:p>
            <a:pPr marL="0" lvl="0" indent="0" algn="l">
              <a:lnSpc>
                <a:spcPts val="9360"/>
              </a:lnSpc>
              <a:spcBef>
                <a:spcPct val="0"/>
              </a:spcBef>
            </a:pPr>
            <a:r>
              <a:rPr lang="en-US" sz="8000" spc="-320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Purpose Mindset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90600" y="1779522"/>
            <a:ext cx="3485387" cy="5568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39"/>
              </a:lnSpc>
              <a:spcBef>
                <a:spcPct val="0"/>
              </a:spcBef>
            </a:pPr>
            <a:r>
              <a:rPr lang="en-US" sz="3999" b="1" spc="-39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THE ANTIDOTE: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632893" y="-279335"/>
            <a:ext cx="20920893" cy="13014539"/>
          </a:xfrm>
          <a:custGeom>
            <a:avLst/>
            <a:gdLst/>
            <a:ahLst/>
            <a:cxnLst/>
            <a:rect l="l" t="t" r="r" b="b"/>
            <a:pathLst>
              <a:path w="20920893" h="13014539">
                <a:moveTo>
                  <a:pt x="0" y="0"/>
                </a:moveTo>
                <a:lnTo>
                  <a:pt x="20920893" y="0"/>
                </a:lnTo>
                <a:lnTo>
                  <a:pt x="20920893" y="13014539"/>
                </a:lnTo>
                <a:lnTo>
                  <a:pt x="0" y="130145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1019175"/>
            <a:ext cx="12798166" cy="3467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119"/>
              </a:lnSpc>
            </a:pPr>
            <a:r>
              <a:rPr lang="en-US" sz="7599" spc="-151">
                <a:solidFill>
                  <a:srgbClr val="E6E3DB"/>
                </a:solidFill>
                <a:latin typeface="CoFo Holz"/>
                <a:ea typeface="CoFo Holz"/>
                <a:cs typeface="CoFo Holz"/>
                <a:sym typeface="CoFo Holz"/>
              </a:rPr>
              <a:t>Purposeful people are more successful &amp; happy.</a:t>
            </a:r>
          </a:p>
          <a:p>
            <a:pPr algn="l">
              <a:lnSpc>
                <a:spcPts val="9119"/>
              </a:lnSpc>
            </a:pPr>
            <a:endParaRPr lang="en-US" sz="7599" spc="-151">
              <a:solidFill>
                <a:srgbClr val="E6E3DB"/>
              </a:solidFill>
              <a:latin typeface="CoFo Holz"/>
              <a:ea typeface="CoFo Holz"/>
              <a:cs typeface="CoFo Holz"/>
              <a:sym typeface="CoFo Holz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28700" y="4438650"/>
            <a:ext cx="7547002" cy="4486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59"/>
              </a:lnSpc>
              <a:spcBef>
                <a:spcPct val="0"/>
              </a:spcBef>
            </a:pPr>
            <a:r>
              <a:rPr lang="en-US" sz="4199" b="1" spc="-41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ACADEMIC &amp; CAREER SUCCESS</a:t>
            </a:r>
          </a:p>
          <a:p>
            <a:pPr marL="712470" lvl="1" indent="-356235" algn="l">
              <a:lnSpc>
                <a:spcPts val="4290"/>
              </a:lnSpc>
              <a:buFont typeface="Arial"/>
              <a:buChar char="•"/>
            </a:pPr>
            <a:r>
              <a:rPr lang="en-US" sz="3300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academically engaged</a:t>
            </a:r>
          </a:p>
          <a:p>
            <a:pPr marL="712470" lvl="1" indent="-356235" algn="l">
              <a:lnSpc>
                <a:spcPts val="4290"/>
              </a:lnSpc>
              <a:buFont typeface="Arial"/>
              <a:buChar char="•"/>
            </a:pPr>
            <a:r>
              <a:rPr lang="en-US" sz="3300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better GPAs</a:t>
            </a:r>
          </a:p>
          <a:p>
            <a:pPr marL="712470" lvl="1" indent="-356235" algn="l">
              <a:lnSpc>
                <a:spcPts val="4290"/>
              </a:lnSpc>
              <a:buFont typeface="Arial"/>
              <a:buChar char="•"/>
            </a:pPr>
            <a:r>
              <a:rPr lang="en-US" sz="3300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higher retention rates</a:t>
            </a:r>
          </a:p>
          <a:p>
            <a:pPr marL="712470" lvl="1" indent="-356235" algn="l">
              <a:lnSpc>
                <a:spcPts val="4290"/>
              </a:lnSpc>
              <a:buFont typeface="Arial"/>
              <a:buChar char="•"/>
            </a:pPr>
            <a:r>
              <a:rPr lang="en-US" sz="3300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academic standing</a:t>
            </a:r>
          </a:p>
          <a:p>
            <a:pPr marL="712470" lvl="1" indent="-356235" algn="l">
              <a:lnSpc>
                <a:spcPts val="4290"/>
              </a:lnSpc>
              <a:buFont typeface="Arial"/>
              <a:buChar char="•"/>
            </a:pPr>
            <a:r>
              <a:rPr lang="en-US" sz="3300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graduates w/ purposeful work 10x more likely to have high overall wellbeing.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144000" y="3833244"/>
            <a:ext cx="7972791" cy="3943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59"/>
              </a:lnSpc>
              <a:spcBef>
                <a:spcPct val="0"/>
              </a:spcBef>
            </a:pPr>
            <a:r>
              <a:rPr lang="en-US" sz="4199" b="1" spc="-41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MENTAL + PHYSICAL HEALTH</a:t>
            </a:r>
          </a:p>
          <a:p>
            <a:pPr marL="712470" lvl="1" indent="-356235" algn="l">
              <a:lnSpc>
                <a:spcPts val="4290"/>
              </a:lnSpc>
              <a:buFont typeface="Arial"/>
              <a:buChar char="•"/>
            </a:pPr>
            <a:r>
              <a:rPr lang="en-US" sz="3300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lower levels of depression and anxiety</a:t>
            </a:r>
          </a:p>
          <a:p>
            <a:pPr marL="712470" lvl="1" indent="-356235" algn="l">
              <a:lnSpc>
                <a:spcPts val="4290"/>
              </a:lnSpc>
              <a:buFont typeface="Arial"/>
              <a:buChar char="•"/>
            </a:pPr>
            <a:r>
              <a:rPr lang="en-US" sz="3300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increased wellbeing &amp; reduced impact of psychological stress/ PTSD</a:t>
            </a:r>
          </a:p>
          <a:p>
            <a:pPr marL="712470" lvl="1" indent="-356235" algn="l">
              <a:lnSpc>
                <a:spcPts val="4290"/>
              </a:lnSpc>
              <a:buFont typeface="Arial"/>
              <a:buChar char="•"/>
            </a:pPr>
            <a:r>
              <a:rPr lang="en-US" sz="3300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better support networks in college</a:t>
            </a:r>
          </a:p>
          <a:p>
            <a:pPr marL="712470" lvl="1" indent="-356235" algn="l">
              <a:lnSpc>
                <a:spcPts val="4290"/>
              </a:lnSpc>
              <a:buFont typeface="Arial"/>
              <a:buChar char="•"/>
            </a:pPr>
            <a:r>
              <a:rPr lang="en-US" sz="3300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improved physical health &amp; longevity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431747" y="8261350"/>
            <a:ext cx="7827553" cy="1298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00"/>
              </a:lnSpc>
              <a:spcBef>
                <a:spcPct val="0"/>
              </a:spcBef>
            </a:pPr>
            <a:r>
              <a:rPr lang="en-US" sz="2000" spc="-2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(Yukhymenko-Lescroart, M. A., &amp; Sharma, G, 2020; Gallup &amp; Bates College, 2019; Werner &amp; Smith, 2001; Crocker, J., &amp; Canevello, A., 2012; Baltes, Staudinger, Lindenberger, 1999)</a:t>
            </a:r>
          </a:p>
          <a:p>
            <a:pPr algn="l">
              <a:lnSpc>
                <a:spcPts val="2600"/>
              </a:lnSpc>
              <a:spcBef>
                <a:spcPct val="0"/>
              </a:spcBef>
            </a:pPr>
            <a:endParaRPr lang="en-US" sz="2000" spc="-20">
              <a:solidFill>
                <a:srgbClr val="E6E3DB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0439" y="-1280166"/>
            <a:ext cx="18484929" cy="9367317"/>
            <a:chOff x="0" y="0"/>
            <a:chExt cx="4758636" cy="241145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58636" cy="2411459"/>
            </a:xfrm>
            <a:custGeom>
              <a:avLst/>
              <a:gdLst/>
              <a:ahLst/>
              <a:cxnLst/>
              <a:rect l="l" t="t" r="r" b="b"/>
              <a:pathLst>
                <a:path w="4758636" h="2411459">
                  <a:moveTo>
                    <a:pt x="0" y="0"/>
                  </a:moveTo>
                  <a:lnTo>
                    <a:pt x="4758636" y="0"/>
                  </a:lnTo>
                  <a:lnTo>
                    <a:pt x="4758636" y="2411459"/>
                  </a:lnTo>
                  <a:lnTo>
                    <a:pt x="0" y="2411459"/>
                  </a:lnTo>
                  <a:close/>
                </a:path>
              </a:pathLst>
            </a:custGeom>
            <a:solidFill>
              <a:srgbClr val="1C473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758636" cy="24495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773277" y="0"/>
            <a:ext cx="24281475" cy="6357332"/>
          </a:xfrm>
          <a:custGeom>
            <a:avLst/>
            <a:gdLst/>
            <a:ahLst/>
            <a:cxnLst/>
            <a:rect l="l" t="t" r="r" b="b"/>
            <a:pathLst>
              <a:path w="24281475" h="6357332">
                <a:moveTo>
                  <a:pt x="0" y="0"/>
                </a:moveTo>
                <a:lnTo>
                  <a:pt x="24281475" y="0"/>
                </a:lnTo>
                <a:lnTo>
                  <a:pt x="24281475" y="6357332"/>
                </a:lnTo>
                <a:lnTo>
                  <a:pt x="0" y="63573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246967" flipH="1">
            <a:off x="-2396312" y="259191"/>
            <a:ext cx="26135214" cy="10691678"/>
          </a:xfrm>
          <a:custGeom>
            <a:avLst/>
            <a:gdLst/>
            <a:ahLst/>
            <a:cxnLst/>
            <a:rect l="l" t="t" r="r" b="b"/>
            <a:pathLst>
              <a:path w="26135214" h="10691678">
                <a:moveTo>
                  <a:pt x="26135213" y="0"/>
                </a:moveTo>
                <a:lnTo>
                  <a:pt x="0" y="0"/>
                </a:lnTo>
                <a:lnTo>
                  <a:pt x="0" y="10691679"/>
                </a:lnTo>
                <a:lnTo>
                  <a:pt x="26135213" y="10691679"/>
                </a:lnTo>
                <a:lnTo>
                  <a:pt x="26135213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28700" y="798356"/>
            <a:ext cx="495414" cy="460689"/>
          </a:xfrm>
          <a:custGeom>
            <a:avLst/>
            <a:gdLst/>
            <a:ahLst/>
            <a:cxnLst/>
            <a:rect l="l" t="t" r="r" b="b"/>
            <a:pathLst>
              <a:path w="495414" h="460689">
                <a:moveTo>
                  <a:pt x="0" y="0"/>
                </a:moveTo>
                <a:lnTo>
                  <a:pt x="495414" y="0"/>
                </a:lnTo>
                <a:lnTo>
                  <a:pt x="495414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r="-94698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7259300" y="798356"/>
            <a:ext cx="356175" cy="460689"/>
          </a:xfrm>
          <a:custGeom>
            <a:avLst/>
            <a:gdLst/>
            <a:ahLst/>
            <a:cxnLst/>
            <a:rect l="l" t="t" r="r" b="b"/>
            <a:pathLst>
              <a:path w="356175" h="460689">
                <a:moveTo>
                  <a:pt x="0" y="0"/>
                </a:moveTo>
                <a:lnTo>
                  <a:pt x="356175" y="0"/>
                </a:lnTo>
                <a:lnTo>
                  <a:pt x="356175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39493" r="-32281" b="-355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7394838" y="9258300"/>
            <a:ext cx="85099" cy="460689"/>
          </a:xfrm>
          <a:custGeom>
            <a:avLst/>
            <a:gdLst/>
            <a:ahLst/>
            <a:cxnLst/>
            <a:rect l="l" t="t" r="r" b="b"/>
            <a:pathLst>
              <a:path w="85099" h="460689">
                <a:moveTo>
                  <a:pt x="0" y="0"/>
                </a:moveTo>
                <a:lnTo>
                  <a:pt x="85099" y="0"/>
                </a:lnTo>
                <a:lnTo>
                  <a:pt x="85099" y="460689"/>
                </a:lnTo>
                <a:lnTo>
                  <a:pt x="0" y="46068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033457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1773277" y="5624081"/>
            <a:ext cx="14741446" cy="35547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360"/>
              </a:lnSpc>
            </a:pPr>
            <a:r>
              <a:rPr lang="en-US" sz="8000" spc="-320">
                <a:solidFill>
                  <a:srgbClr val="F0EBE3"/>
                </a:solidFill>
                <a:latin typeface="CoFo Holz"/>
                <a:ea typeface="CoFo Holz"/>
                <a:cs typeface="CoFo Holz"/>
                <a:sym typeface="CoFo Holz"/>
              </a:rPr>
              <a:t>People who find purpose in their work are </a:t>
            </a:r>
          </a:p>
          <a:p>
            <a:pPr marL="0" lvl="0" indent="0" algn="l">
              <a:lnSpc>
                <a:spcPts val="9360"/>
              </a:lnSpc>
              <a:spcBef>
                <a:spcPct val="0"/>
              </a:spcBef>
            </a:pPr>
            <a:r>
              <a:rPr lang="en-US" sz="8000" spc="-320">
                <a:solidFill>
                  <a:srgbClr val="F0EBE3"/>
                </a:solidFill>
                <a:latin typeface="CoFo Holz"/>
                <a:ea typeface="CoFo Holz"/>
                <a:cs typeface="CoFo Holz"/>
                <a:sym typeface="CoFo Holz"/>
              </a:rPr>
              <a:t>to be thriving in their lives.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628180" y="6539427"/>
            <a:ext cx="10861781" cy="1533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  <a:spcBef>
                <a:spcPct val="0"/>
              </a:spcBef>
            </a:pPr>
            <a:r>
              <a:rPr lang="en-US" sz="8999" spc="-359">
                <a:solidFill>
                  <a:srgbClr val="E6E3DB"/>
                </a:solidFill>
                <a:latin typeface="Kobe1.1"/>
                <a:ea typeface="Kobe1.1"/>
                <a:cs typeface="Kobe1.1"/>
                <a:sym typeface="Kobe1.1"/>
              </a:rPr>
              <a:t>ten times more likely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2A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369314">
            <a:off x="-2462590" y="-328312"/>
            <a:ext cx="24998380" cy="12145826"/>
          </a:xfrm>
          <a:custGeom>
            <a:avLst/>
            <a:gdLst/>
            <a:ahLst/>
            <a:cxnLst/>
            <a:rect l="l" t="t" r="r" b="b"/>
            <a:pathLst>
              <a:path w="24998380" h="12145826">
                <a:moveTo>
                  <a:pt x="0" y="0"/>
                </a:moveTo>
                <a:lnTo>
                  <a:pt x="24998380" y="0"/>
                </a:lnTo>
                <a:lnTo>
                  <a:pt x="24998380" y="12145826"/>
                </a:lnTo>
                <a:lnTo>
                  <a:pt x="0" y="1214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70" r="-1686" b="-22188"/>
            </a:stretch>
          </a:blipFill>
        </p:spPr>
      </p:sp>
      <p:sp>
        <p:nvSpPr>
          <p:cNvPr id="3" name="Freeform 3"/>
          <p:cNvSpPr/>
          <p:nvPr/>
        </p:nvSpPr>
        <p:spPr>
          <a:xfrm rot="-10800000" flipH="1">
            <a:off x="-243068" y="8889767"/>
            <a:ext cx="12754600" cy="5924375"/>
          </a:xfrm>
          <a:custGeom>
            <a:avLst/>
            <a:gdLst/>
            <a:ahLst/>
            <a:cxnLst/>
            <a:rect l="l" t="t" r="r" b="b"/>
            <a:pathLst>
              <a:path w="12754600" h="5924375">
                <a:moveTo>
                  <a:pt x="12754600" y="0"/>
                </a:moveTo>
                <a:lnTo>
                  <a:pt x="0" y="0"/>
                </a:lnTo>
                <a:lnTo>
                  <a:pt x="0" y="5924375"/>
                </a:lnTo>
                <a:lnTo>
                  <a:pt x="12754600" y="5924375"/>
                </a:lnTo>
                <a:lnTo>
                  <a:pt x="12754600" y="0"/>
                </a:lnTo>
                <a:close/>
              </a:path>
            </a:pathLst>
          </a:custGeom>
          <a:blipFill>
            <a:blip r:embed="rId3"/>
            <a:stretch>
              <a:fillRect t="-2611" b="-2611"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4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518960" y="4239651"/>
            <a:ext cx="12697884" cy="3009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879"/>
              </a:lnSpc>
            </a:pPr>
            <a:r>
              <a:rPr lang="en-US" sz="9899" spc="-395">
                <a:solidFill>
                  <a:srgbClr val="E6E3DB"/>
                </a:solidFill>
                <a:latin typeface="CoFo Holz"/>
                <a:ea typeface="CoFo Holz"/>
                <a:cs typeface="CoFo Holz"/>
                <a:sym typeface="CoFo Holz"/>
              </a:rPr>
              <a:t>We are in the midst of a disconnection crisis.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518960" y="3239369"/>
            <a:ext cx="6222600" cy="5568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39"/>
              </a:lnSpc>
              <a:spcBef>
                <a:spcPct val="0"/>
              </a:spcBef>
            </a:pPr>
            <a:r>
              <a:rPr lang="en-US" sz="3999" b="1" spc="-39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THE ISSUE: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7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641028" y="8067133"/>
            <a:ext cx="19298426" cy="3017572"/>
          </a:xfrm>
          <a:custGeom>
            <a:avLst/>
            <a:gdLst/>
            <a:ahLst/>
            <a:cxnLst/>
            <a:rect l="l" t="t" r="r" b="b"/>
            <a:pathLst>
              <a:path w="19298426" h="3017572">
                <a:moveTo>
                  <a:pt x="19298426" y="3017572"/>
                </a:moveTo>
                <a:lnTo>
                  <a:pt x="0" y="3017572"/>
                </a:lnTo>
                <a:lnTo>
                  <a:pt x="0" y="0"/>
                </a:lnTo>
                <a:lnTo>
                  <a:pt x="19298426" y="0"/>
                </a:lnTo>
                <a:lnTo>
                  <a:pt x="19298426" y="30175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260136" y="866775"/>
            <a:ext cx="15767727" cy="9841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200"/>
              </a:lnSpc>
            </a:pPr>
            <a:r>
              <a:rPr lang="en-US" sz="8000" spc="-320" dirty="0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Just go with your gut: how do your students most likely experience your class? Is it a place to...</a:t>
            </a:r>
          </a:p>
          <a:p>
            <a:pPr algn="l">
              <a:lnSpc>
                <a:spcPts val="4874"/>
              </a:lnSpc>
            </a:pPr>
            <a:r>
              <a:rPr lang="en-US" sz="3481" spc="-139" dirty="0">
                <a:solidFill>
                  <a:srgbClr val="F0EBE3"/>
                </a:solidFill>
                <a:latin typeface="Inter Light"/>
                <a:ea typeface="Inter Light"/>
                <a:cs typeface="Inter Light"/>
                <a:sym typeface="Inter Light"/>
              </a:rPr>
              <a:t> </a:t>
            </a:r>
          </a:p>
          <a:p>
            <a:pPr algn="l">
              <a:lnSpc>
                <a:spcPts val="4874"/>
              </a:lnSpc>
            </a:pPr>
            <a:r>
              <a:rPr lang="en-US" sz="3481" spc="-139" dirty="0">
                <a:solidFill>
                  <a:srgbClr val="F0EBE3"/>
                </a:solidFill>
                <a:latin typeface="Inter Light"/>
                <a:ea typeface="Inter Light"/>
                <a:cs typeface="Inter Light"/>
                <a:sym typeface="Inter Light"/>
              </a:rPr>
              <a:t>A. Win (Performance)</a:t>
            </a:r>
          </a:p>
          <a:p>
            <a:pPr algn="l">
              <a:lnSpc>
                <a:spcPts val="4874"/>
              </a:lnSpc>
            </a:pPr>
            <a:r>
              <a:rPr lang="en-US" sz="3481" spc="-139" dirty="0">
                <a:solidFill>
                  <a:srgbClr val="F0EBE3"/>
                </a:solidFill>
                <a:latin typeface="Inter Light"/>
                <a:ea typeface="Inter Light"/>
                <a:cs typeface="Inter Light"/>
                <a:sym typeface="Inter Light"/>
              </a:rPr>
              <a:t>B. Feel good (Passion)</a:t>
            </a:r>
          </a:p>
          <a:p>
            <a:pPr algn="l">
              <a:lnSpc>
                <a:spcPts val="4874"/>
              </a:lnSpc>
            </a:pPr>
            <a:r>
              <a:rPr lang="en-US" sz="3481" spc="-139" dirty="0">
                <a:solidFill>
                  <a:srgbClr val="F0EBE3"/>
                </a:solidFill>
                <a:latin typeface="Inter Light"/>
                <a:ea typeface="Inter Light"/>
                <a:cs typeface="Inter Light"/>
                <a:sym typeface="Inter Light"/>
              </a:rPr>
              <a:t>C. Make a difference (Purpose)</a:t>
            </a:r>
          </a:p>
          <a:p>
            <a:pPr algn="l">
              <a:lnSpc>
                <a:spcPts val="4874"/>
              </a:lnSpc>
            </a:pPr>
            <a:r>
              <a:rPr lang="en-US" sz="3481" spc="-139" dirty="0">
                <a:solidFill>
                  <a:srgbClr val="F0EBE3"/>
                </a:solidFill>
                <a:latin typeface="Inter Light"/>
                <a:ea typeface="Inter Light"/>
                <a:cs typeface="Inter Light"/>
                <a:sym typeface="Inter Light"/>
              </a:rPr>
              <a:t>D. Not sure</a:t>
            </a:r>
          </a:p>
          <a:p>
            <a:pPr algn="l">
              <a:lnSpc>
                <a:spcPts val="4874"/>
              </a:lnSpc>
            </a:pPr>
            <a:endParaRPr lang="en-US" sz="3481" spc="-139" dirty="0">
              <a:solidFill>
                <a:srgbClr val="F0EBE3"/>
              </a:solidFill>
              <a:latin typeface="Inter Light"/>
              <a:ea typeface="Inter Light"/>
              <a:cs typeface="Inter Light"/>
              <a:sym typeface="Inter Light"/>
            </a:endParaRPr>
          </a:p>
          <a:p>
            <a:pPr algn="l">
              <a:lnSpc>
                <a:spcPts val="15840"/>
              </a:lnSpc>
              <a:spcBef>
                <a:spcPct val="0"/>
              </a:spcBef>
            </a:pPr>
            <a:endParaRPr lang="en-US" sz="3481" spc="-139" dirty="0">
              <a:solidFill>
                <a:srgbClr val="F0EBE3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14654235" y="1056622"/>
            <a:ext cx="4747258" cy="4086878"/>
          </a:xfrm>
          <a:custGeom>
            <a:avLst/>
            <a:gdLst/>
            <a:ahLst/>
            <a:cxnLst/>
            <a:rect l="l" t="t" r="r" b="b"/>
            <a:pathLst>
              <a:path w="4747258" h="4086878">
                <a:moveTo>
                  <a:pt x="0" y="0"/>
                </a:moveTo>
                <a:lnTo>
                  <a:pt x="4747258" y="0"/>
                </a:lnTo>
                <a:lnTo>
                  <a:pt x="4747258" y="4086878"/>
                </a:lnTo>
                <a:lnTo>
                  <a:pt x="0" y="40868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641028" y="8067133"/>
            <a:ext cx="19298426" cy="3017572"/>
          </a:xfrm>
          <a:custGeom>
            <a:avLst/>
            <a:gdLst/>
            <a:ahLst/>
            <a:cxnLst/>
            <a:rect l="l" t="t" r="r" b="b"/>
            <a:pathLst>
              <a:path w="19298426" h="3017572">
                <a:moveTo>
                  <a:pt x="19298426" y="3017572"/>
                </a:moveTo>
                <a:lnTo>
                  <a:pt x="0" y="3017572"/>
                </a:lnTo>
                <a:lnTo>
                  <a:pt x="0" y="0"/>
                </a:lnTo>
                <a:lnTo>
                  <a:pt x="19298426" y="0"/>
                </a:lnTo>
                <a:lnTo>
                  <a:pt x="19298426" y="30175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2741691" y="3908425"/>
            <a:ext cx="12532988" cy="2222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8199"/>
              </a:lnSpc>
              <a:spcBef>
                <a:spcPct val="0"/>
              </a:spcBef>
            </a:pPr>
            <a:r>
              <a:rPr lang="en-US" sz="12999" spc="-519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What can we do?</a:t>
            </a:r>
          </a:p>
        </p:txBody>
      </p:sp>
      <p:sp>
        <p:nvSpPr>
          <p:cNvPr id="4" name="Freeform 4"/>
          <p:cNvSpPr/>
          <p:nvPr/>
        </p:nvSpPr>
        <p:spPr>
          <a:xfrm>
            <a:off x="13910140" y="-387340"/>
            <a:ext cx="4747258" cy="4086878"/>
          </a:xfrm>
          <a:custGeom>
            <a:avLst/>
            <a:gdLst/>
            <a:ahLst/>
            <a:cxnLst/>
            <a:rect l="l" t="t" r="r" b="b"/>
            <a:pathLst>
              <a:path w="4747258" h="4086878">
                <a:moveTo>
                  <a:pt x="0" y="0"/>
                </a:moveTo>
                <a:lnTo>
                  <a:pt x="4747258" y="0"/>
                </a:lnTo>
                <a:lnTo>
                  <a:pt x="4747258" y="4086878"/>
                </a:lnTo>
                <a:lnTo>
                  <a:pt x="0" y="40868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7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98356"/>
            <a:ext cx="495414" cy="460689"/>
          </a:xfrm>
          <a:custGeom>
            <a:avLst/>
            <a:gdLst/>
            <a:ahLst/>
            <a:cxnLst/>
            <a:rect l="l" t="t" r="r" b="b"/>
            <a:pathLst>
              <a:path w="495414" h="460689">
                <a:moveTo>
                  <a:pt x="0" y="0"/>
                </a:moveTo>
                <a:lnTo>
                  <a:pt x="495414" y="0"/>
                </a:lnTo>
                <a:lnTo>
                  <a:pt x="495414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9469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259300" y="798356"/>
            <a:ext cx="356175" cy="460689"/>
          </a:xfrm>
          <a:custGeom>
            <a:avLst/>
            <a:gdLst/>
            <a:ahLst/>
            <a:cxnLst/>
            <a:rect l="l" t="t" r="r" b="b"/>
            <a:pathLst>
              <a:path w="356175" h="460689">
                <a:moveTo>
                  <a:pt x="0" y="0"/>
                </a:moveTo>
                <a:lnTo>
                  <a:pt x="356175" y="0"/>
                </a:lnTo>
                <a:lnTo>
                  <a:pt x="356175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9493" r="-32281" b="-355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7394838" y="9258300"/>
            <a:ext cx="85099" cy="460689"/>
          </a:xfrm>
          <a:custGeom>
            <a:avLst/>
            <a:gdLst/>
            <a:ahLst/>
            <a:cxnLst/>
            <a:rect l="l" t="t" r="r" b="b"/>
            <a:pathLst>
              <a:path w="85099" h="460689">
                <a:moveTo>
                  <a:pt x="0" y="0"/>
                </a:moveTo>
                <a:lnTo>
                  <a:pt x="85099" y="0"/>
                </a:lnTo>
                <a:lnTo>
                  <a:pt x="85099" y="460689"/>
                </a:lnTo>
                <a:lnTo>
                  <a:pt x="0" y="4606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3457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375237" y="2051802"/>
            <a:ext cx="15884063" cy="6183395"/>
          </a:xfrm>
          <a:custGeom>
            <a:avLst/>
            <a:gdLst/>
            <a:ahLst/>
            <a:cxnLst/>
            <a:rect l="l" t="t" r="r" b="b"/>
            <a:pathLst>
              <a:path w="15884063" h="6183395">
                <a:moveTo>
                  <a:pt x="0" y="0"/>
                </a:moveTo>
                <a:lnTo>
                  <a:pt x="15884063" y="0"/>
                </a:lnTo>
                <a:lnTo>
                  <a:pt x="15884063" y="6183396"/>
                </a:lnTo>
                <a:lnTo>
                  <a:pt x="0" y="61833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578" r="-6311"/>
            </a:stretch>
          </a:blipFill>
        </p:spPr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7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98356"/>
            <a:ext cx="495414" cy="460689"/>
          </a:xfrm>
          <a:custGeom>
            <a:avLst/>
            <a:gdLst/>
            <a:ahLst/>
            <a:cxnLst/>
            <a:rect l="l" t="t" r="r" b="b"/>
            <a:pathLst>
              <a:path w="495414" h="460689">
                <a:moveTo>
                  <a:pt x="0" y="0"/>
                </a:moveTo>
                <a:lnTo>
                  <a:pt x="495414" y="0"/>
                </a:lnTo>
                <a:lnTo>
                  <a:pt x="495414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9469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259300" y="798356"/>
            <a:ext cx="356175" cy="460689"/>
          </a:xfrm>
          <a:custGeom>
            <a:avLst/>
            <a:gdLst/>
            <a:ahLst/>
            <a:cxnLst/>
            <a:rect l="l" t="t" r="r" b="b"/>
            <a:pathLst>
              <a:path w="356175" h="460689">
                <a:moveTo>
                  <a:pt x="0" y="0"/>
                </a:moveTo>
                <a:lnTo>
                  <a:pt x="356175" y="0"/>
                </a:lnTo>
                <a:lnTo>
                  <a:pt x="356175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9493" r="-32281" b="-355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7394838" y="9258300"/>
            <a:ext cx="85099" cy="460689"/>
          </a:xfrm>
          <a:custGeom>
            <a:avLst/>
            <a:gdLst/>
            <a:ahLst/>
            <a:cxnLst/>
            <a:rect l="l" t="t" r="r" b="b"/>
            <a:pathLst>
              <a:path w="85099" h="460689">
                <a:moveTo>
                  <a:pt x="0" y="0"/>
                </a:moveTo>
                <a:lnTo>
                  <a:pt x="85099" y="0"/>
                </a:lnTo>
                <a:lnTo>
                  <a:pt x="85099" y="460689"/>
                </a:lnTo>
                <a:lnTo>
                  <a:pt x="0" y="4606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3457"/>
            </a:stretch>
          </a:blipFill>
        </p:spPr>
      </p:sp>
      <p:sp>
        <p:nvSpPr>
          <p:cNvPr id="5" name="Freeform 5" descr="full-time student reflections theme"/>
          <p:cNvSpPr/>
          <p:nvPr/>
        </p:nvSpPr>
        <p:spPr>
          <a:xfrm>
            <a:off x="2128764" y="1807088"/>
            <a:ext cx="14030473" cy="6959105"/>
          </a:xfrm>
          <a:custGeom>
            <a:avLst/>
            <a:gdLst/>
            <a:ahLst/>
            <a:cxnLst/>
            <a:rect l="l" t="t" r="r" b="b"/>
            <a:pathLst>
              <a:path w="14030473" h="6959105">
                <a:moveTo>
                  <a:pt x="0" y="0"/>
                </a:moveTo>
                <a:lnTo>
                  <a:pt x="14030472" y="0"/>
                </a:lnTo>
                <a:lnTo>
                  <a:pt x="14030472" y="6959105"/>
                </a:lnTo>
                <a:lnTo>
                  <a:pt x="0" y="69591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r="-710"/>
            </a:stretch>
          </a:blipFill>
        </p:spPr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525606" cy="10287000"/>
            <a:chOff x="0" y="0"/>
            <a:chExt cx="4879172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79172" cy="2709333"/>
            </a:xfrm>
            <a:custGeom>
              <a:avLst/>
              <a:gdLst/>
              <a:ahLst/>
              <a:cxnLst/>
              <a:rect l="l" t="t" r="r" b="b"/>
              <a:pathLst>
                <a:path w="4879172" h="2709333">
                  <a:moveTo>
                    <a:pt x="0" y="0"/>
                  </a:moveTo>
                  <a:lnTo>
                    <a:pt x="4879172" y="0"/>
                  </a:lnTo>
                  <a:lnTo>
                    <a:pt x="487917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6E3D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4879172" cy="27664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2999631" y="2304038"/>
            <a:ext cx="12931569" cy="6474405"/>
          </a:xfrm>
          <a:custGeom>
            <a:avLst/>
            <a:gdLst/>
            <a:ahLst/>
            <a:cxnLst/>
            <a:rect l="l" t="t" r="r" b="b"/>
            <a:pathLst>
              <a:path w="12931569" h="6474405">
                <a:moveTo>
                  <a:pt x="0" y="0"/>
                </a:moveTo>
                <a:lnTo>
                  <a:pt x="12931569" y="0"/>
                </a:lnTo>
                <a:lnTo>
                  <a:pt x="12931569" y="6474406"/>
                </a:lnTo>
                <a:lnTo>
                  <a:pt x="0" y="64744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5166503" y="4750666"/>
            <a:ext cx="8597825" cy="1571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360"/>
              </a:lnSpc>
            </a:pPr>
            <a:r>
              <a:rPr lang="en-US" sz="10300" b="1" spc="-206">
                <a:solidFill>
                  <a:srgbClr val="1C473A"/>
                </a:solidFill>
                <a:latin typeface="CoFo Holz Medium"/>
                <a:ea typeface="CoFo Holz Medium"/>
                <a:cs typeface="CoFo Holz Medium"/>
                <a:sym typeface="CoFo Holz Medium"/>
              </a:rPr>
              <a:t>MAKE IT FUN.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1C473A"/>
                </a:solidFill>
                <a:latin typeface="Inter Light"/>
                <a:ea typeface="Inter Light"/>
                <a:cs typeface="Inter Light"/>
                <a:sym typeface="Inter Light"/>
              </a:rPr>
              <a:t>26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641028" y="8067133"/>
            <a:ext cx="19298426" cy="3017572"/>
          </a:xfrm>
          <a:custGeom>
            <a:avLst/>
            <a:gdLst/>
            <a:ahLst/>
            <a:cxnLst/>
            <a:rect l="l" t="t" r="r" b="b"/>
            <a:pathLst>
              <a:path w="19298426" h="3017572">
                <a:moveTo>
                  <a:pt x="19298426" y="3017572"/>
                </a:moveTo>
                <a:lnTo>
                  <a:pt x="0" y="3017572"/>
                </a:lnTo>
                <a:lnTo>
                  <a:pt x="0" y="0"/>
                </a:lnTo>
                <a:lnTo>
                  <a:pt x="19298426" y="0"/>
                </a:lnTo>
                <a:lnTo>
                  <a:pt x="19298426" y="30175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279055" y="4506913"/>
            <a:ext cx="15980245" cy="1397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99"/>
              </a:lnSpc>
            </a:pPr>
            <a:r>
              <a:rPr lang="en-US" sz="9999" spc="-399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What do you do for fun?</a:t>
            </a:r>
          </a:p>
        </p:txBody>
      </p:sp>
      <p:sp>
        <p:nvSpPr>
          <p:cNvPr id="4" name="Freeform 4"/>
          <p:cNvSpPr/>
          <p:nvPr/>
        </p:nvSpPr>
        <p:spPr>
          <a:xfrm>
            <a:off x="14850811" y="1028700"/>
            <a:ext cx="2408489" cy="2073450"/>
          </a:xfrm>
          <a:custGeom>
            <a:avLst/>
            <a:gdLst/>
            <a:ahLst/>
            <a:cxnLst/>
            <a:rect l="l" t="t" r="r" b="b"/>
            <a:pathLst>
              <a:path w="2408489" h="2073450">
                <a:moveTo>
                  <a:pt x="0" y="0"/>
                </a:moveTo>
                <a:lnTo>
                  <a:pt x="2408489" y="0"/>
                </a:lnTo>
                <a:lnTo>
                  <a:pt x="2408489" y="2073450"/>
                </a:lnTo>
                <a:lnTo>
                  <a:pt x="0" y="20734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325077" y="0"/>
            <a:ext cx="5044940" cy="5216655"/>
          </a:xfrm>
          <a:custGeom>
            <a:avLst/>
            <a:gdLst/>
            <a:ahLst/>
            <a:cxnLst/>
            <a:rect l="l" t="t" r="r" b="b"/>
            <a:pathLst>
              <a:path w="5044940" h="5216655">
                <a:moveTo>
                  <a:pt x="0" y="0"/>
                </a:moveTo>
                <a:lnTo>
                  <a:pt x="5044940" y="0"/>
                </a:lnTo>
                <a:lnTo>
                  <a:pt x="5044940" y="5216655"/>
                </a:lnTo>
                <a:lnTo>
                  <a:pt x="0" y="5216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568225" y="1741849"/>
            <a:ext cx="7457143" cy="7710963"/>
          </a:xfrm>
          <a:custGeom>
            <a:avLst/>
            <a:gdLst/>
            <a:ahLst/>
            <a:cxnLst/>
            <a:rect l="l" t="t" r="r" b="b"/>
            <a:pathLst>
              <a:path w="7457143" h="7710963">
                <a:moveTo>
                  <a:pt x="0" y="0"/>
                </a:moveTo>
                <a:lnTo>
                  <a:pt x="7457143" y="0"/>
                </a:lnTo>
                <a:lnTo>
                  <a:pt x="7457143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4" b="-84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1929636" y="-2285801"/>
            <a:ext cx="7457143" cy="7710963"/>
          </a:xfrm>
          <a:custGeom>
            <a:avLst/>
            <a:gdLst/>
            <a:ahLst/>
            <a:cxnLst/>
            <a:rect l="l" t="t" r="r" b="b"/>
            <a:pathLst>
              <a:path w="7457143" h="7710963">
                <a:moveTo>
                  <a:pt x="0" y="0"/>
                </a:moveTo>
                <a:lnTo>
                  <a:pt x="7457143" y="0"/>
                </a:lnTo>
                <a:lnTo>
                  <a:pt x="745714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028700" y="1041043"/>
            <a:ext cx="6618858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399"/>
              </a:lnSpc>
            </a:pPr>
            <a:r>
              <a:rPr lang="en-US" sz="6999" b="1" spc="-139">
                <a:solidFill>
                  <a:srgbClr val="E6E3DB"/>
                </a:solidFill>
                <a:latin typeface="CoFo Holz Medium"/>
                <a:ea typeface="CoFo Holz Medium"/>
                <a:cs typeface="CoFo Holz Medium"/>
                <a:sym typeface="CoFo Holz Medium"/>
              </a:rPr>
              <a:t>WHAT IS FUN?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507768" y="2808598"/>
            <a:ext cx="5098852" cy="1501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699"/>
              </a:lnSpc>
            </a:pPr>
            <a:r>
              <a:rPr lang="en-US" sz="5499" spc="-54">
                <a:solidFill>
                  <a:srgbClr val="E6E3DB"/>
                </a:solidFill>
                <a:latin typeface="CoFo Holz"/>
                <a:ea typeface="CoFo Holz"/>
                <a:cs typeface="CoFo Holz"/>
                <a:sym typeface="CoFo Holz"/>
              </a:rPr>
              <a:t>Fun is engaging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-60">
                <a:solidFill>
                  <a:srgbClr val="E6E3DB"/>
                </a:solidFill>
                <a:latin typeface="CoFo Holz"/>
                <a:ea typeface="CoFo Holz"/>
                <a:cs typeface="CoFo Holz"/>
                <a:sym typeface="CoFo Holz"/>
              </a:rPr>
              <a:t>...NOT ENTERTAINING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080082" y="5038725"/>
            <a:ext cx="3843710" cy="1501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699"/>
              </a:lnSpc>
            </a:pPr>
            <a:r>
              <a:rPr lang="en-US" sz="5499" spc="-54">
                <a:solidFill>
                  <a:srgbClr val="E6E3DB"/>
                </a:solidFill>
                <a:latin typeface="CoFo Holz"/>
                <a:ea typeface="CoFo Holz"/>
                <a:cs typeface="CoFo Holz"/>
                <a:sym typeface="CoFo Holz"/>
              </a:rPr>
              <a:t>Fun is novel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-60">
                <a:solidFill>
                  <a:srgbClr val="E6E3DB"/>
                </a:solidFill>
                <a:latin typeface="CoFo Holz"/>
                <a:ea typeface="CoFo Holz"/>
                <a:cs typeface="CoFo Holz"/>
                <a:sym typeface="CoFo Holz"/>
              </a:rPr>
              <a:t>...NOT SILLY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956009" y="7756524"/>
            <a:ext cx="4303291" cy="1501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699"/>
              </a:lnSpc>
            </a:pPr>
            <a:r>
              <a:rPr lang="en-US" sz="5499" spc="-54">
                <a:solidFill>
                  <a:srgbClr val="E6E3DB"/>
                </a:solidFill>
                <a:latin typeface="CoFo Holz"/>
                <a:ea typeface="CoFo Holz"/>
                <a:cs typeface="CoFo Holz"/>
                <a:sym typeface="CoFo Holz"/>
              </a:rPr>
              <a:t>Fun is shared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-60">
                <a:solidFill>
                  <a:srgbClr val="E6E3DB"/>
                </a:solidFill>
                <a:latin typeface="CoFo Holz"/>
                <a:ea typeface="CoFo Holz"/>
                <a:cs typeface="CoFo Holz"/>
                <a:sym typeface="CoFo Holz"/>
              </a:rPr>
              <a:t>...NOT CONSUMED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28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6340" y="458977"/>
            <a:ext cx="9465953" cy="9788146"/>
          </a:xfrm>
          <a:custGeom>
            <a:avLst/>
            <a:gdLst/>
            <a:ahLst/>
            <a:cxnLst/>
            <a:rect l="l" t="t" r="r" b="b"/>
            <a:pathLst>
              <a:path w="9465953" h="9788146">
                <a:moveTo>
                  <a:pt x="0" y="0"/>
                </a:moveTo>
                <a:lnTo>
                  <a:pt x="9465953" y="0"/>
                </a:lnTo>
                <a:lnTo>
                  <a:pt x="9465953" y="9788146"/>
                </a:lnTo>
                <a:lnTo>
                  <a:pt x="0" y="97881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872744">
            <a:off x="17383855" y="299800"/>
            <a:ext cx="7457143" cy="7710963"/>
          </a:xfrm>
          <a:custGeom>
            <a:avLst/>
            <a:gdLst/>
            <a:ahLst/>
            <a:cxnLst/>
            <a:rect l="l" t="t" r="r" b="b"/>
            <a:pathLst>
              <a:path w="7457143" h="7710963">
                <a:moveTo>
                  <a:pt x="0" y="0"/>
                </a:moveTo>
                <a:lnTo>
                  <a:pt x="7457143" y="0"/>
                </a:lnTo>
                <a:lnTo>
                  <a:pt x="745714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806056" y="3773393"/>
            <a:ext cx="5556870" cy="1405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405"/>
              </a:lnSpc>
              <a:spcBef>
                <a:spcPct val="0"/>
              </a:spcBef>
            </a:pPr>
            <a:r>
              <a:rPr lang="en-US" sz="5099" u="none" strike="noStrike" spc="-50">
                <a:solidFill>
                  <a:srgbClr val="E6E3DB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FUN IS ENGAGING.</a:t>
            </a:r>
          </a:p>
          <a:p>
            <a:pPr marL="0" lvl="0" indent="0" algn="l">
              <a:lnSpc>
                <a:spcPts val="5405"/>
              </a:lnSpc>
              <a:spcBef>
                <a:spcPct val="0"/>
              </a:spcBef>
            </a:pPr>
            <a:endParaRPr lang="en-US" sz="5099" u="none" strike="noStrike" spc="-50">
              <a:solidFill>
                <a:srgbClr val="E6E3DB"/>
              </a:solidFill>
              <a:latin typeface="CoFo Holz Light"/>
              <a:ea typeface="CoFo Holz Light"/>
              <a:cs typeface="CoFo Holz Light"/>
              <a:sym typeface="CoFo Holz Light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728356" y="2275681"/>
            <a:ext cx="7530944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639"/>
              </a:lnSpc>
              <a:spcBef>
                <a:spcPct val="0"/>
              </a:spcBef>
            </a:pPr>
            <a:r>
              <a:rPr lang="en-US" sz="4699" b="1" spc="-93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IT ENGAGES OUR MINDS.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5734881" y="7535069"/>
            <a:ext cx="7193674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600"/>
              </a:lnSpc>
              <a:spcBef>
                <a:spcPct val="0"/>
              </a:spcBef>
            </a:pPr>
            <a:r>
              <a:rPr lang="en-US" sz="3000" i="1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“Why do I care?”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957864" y="3231356"/>
            <a:ext cx="5077521" cy="923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600"/>
              </a:lnSpc>
              <a:spcBef>
                <a:spcPct val="0"/>
              </a:spcBef>
            </a:pPr>
            <a:r>
              <a:rPr lang="en-US" sz="3000" i="1" u="none" strike="noStrike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“This connects to something important in the world.”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144000" y="6915944"/>
            <a:ext cx="6705250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600"/>
              </a:lnSpc>
              <a:spcBef>
                <a:spcPct val="0"/>
              </a:spcBef>
            </a:pPr>
            <a:r>
              <a:rPr lang="en-US" sz="3000" i="1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“This matters to me as a person.”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704120" y="4458494"/>
            <a:ext cx="5447378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600"/>
              </a:lnSpc>
              <a:spcBef>
                <a:spcPct val="0"/>
              </a:spcBef>
            </a:pPr>
            <a:r>
              <a:rPr lang="en-US" sz="3000" i="1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“Why does this matter?”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788855" y="6039644"/>
            <a:ext cx="7530944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639"/>
              </a:lnSpc>
              <a:spcBef>
                <a:spcPct val="0"/>
              </a:spcBef>
            </a:pPr>
            <a:r>
              <a:rPr lang="en-US" sz="4699" b="1" spc="-93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IT ENGAGES OUR HEARTS.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111424" y="5316467"/>
            <a:ext cx="5485655" cy="1405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05"/>
              </a:lnSpc>
            </a:pPr>
            <a:r>
              <a:rPr lang="en-US" sz="5099" spc="-50" dirty="0">
                <a:solidFill>
                  <a:srgbClr val="E6E3DB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ENGAGEMENT IS INTERACTIVE.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29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027887" y="8144669"/>
            <a:ext cx="5007498" cy="923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00"/>
              </a:lnSpc>
              <a:spcBef>
                <a:spcPct val="0"/>
              </a:spcBef>
            </a:pPr>
            <a:r>
              <a:rPr lang="en-US" sz="3000" i="1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“I’ve never thought about it like this before.“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9957864" y="3231356"/>
            <a:ext cx="5077521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00"/>
              </a:lnSpc>
              <a:spcBef>
                <a:spcPct val="0"/>
              </a:spcBef>
            </a:pPr>
            <a:r>
              <a:rPr lang="en-US" sz="3000" i="1" u="none" strike="noStrike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“I’ve never done this before.“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9957864" y="6992144"/>
            <a:ext cx="4677585" cy="923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00"/>
              </a:lnSpc>
              <a:spcBef>
                <a:spcPct val="0"/>
              </a:spcBef>
            </a:pPr>
            <a:r>
              <a:rPr lang="en-US" sz="3000" i="1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“I’ve never thought about this before.“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957864" y="3980656"/>
            <a:ext cx="4677585" cy="923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00"/>
              </a:lnSpc>
              <a:spcBef>
                <a:spcPct val="0"/>
              </a:spcBef>
            </a:pPr>
            <a:r>
              <a:rPr lang="en-US" sz="3000" i="1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“I’ve never done it this way before.”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788855" y="6039644"/>
            <a:ext cx="7530944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639"/>
              </a:lnSpc>
              <a:spcBef>
                <a:spcPct val="0"/>
              </a:spcBef>
            </a:pPr>
            <a:r>
              <a:rPr lang="en-US" sz="4699" b="1" spc="-93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IT IS UNEXPLORED</a:t>
            </a:r>
          </a:p>
        </p:txBody>
      </p:sp>
      <p:sp>
        <p:nvSpPr>
          <p:cNvPr id="7" name="Freeform 7"/>
          <p:cNvSpPr/>
          <p:nvPr/>
        </p:nvSpPr>
        <p:spPr>
          <a:xfrm rot="1862363">
            <a:off x="1001941" y="1666448"/>
            <a:ext cx="9067463" cy="9376093"/>
          </a:xfrm>
          <a:custGeom>
            <a:avLst/>
            <a:gdLst/>
            <a:ahLst/>
            <a:cxnLst/>
            <a:rect l="l" t="t" r="r" b="b"/>
            <a:pathLst>
              <a:path w="9067463" h="9376093">
                <a:moveTo>
                  <a:pt x="0" y="0"/>
                </a:moveTo>
                <a:lnTo>
                  <a:pt x="9067463" y="0"/>
                </a:lnTo>
                <a:lnTo>
                  <a:pt x="9067463" y="9376093"/>
                </a:lnTo>
                <a:lnTo>
                  <a:pt x="0" y="93760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4" b="-84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7383199" y="1959040"/>
            <a:ext cx="5247159" cy="5425757"/>
          </a:xfrm>
          <a:custGeom>
            <a:avLst/>
            <a:gdLst/>
            <a:ahLst/>
            <a:cxnLst/>
            <a:rect l="l" t="t" r="r" b="b"/>
            <a:pathLst>
              <a:path w="5247159" h="5425757">
                <a:moveTo>
                  <a:pt x="0" y="0"/>
                </a:moveTo>
                <a:lnTo>
                  <a:pt x="5247159" y="0"/>
                </a:lnTo>
                <a:lnTo>
                  <a:pt x="5247159" y="5425757"/>
                </a:lnTo>
                <a:lnTo>
                  <a:pt x="0" y="54257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9728356" y="2275681"/>
            <a:ext cx="7530944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639"/>
              </a:lnSpc>
              <a:spcBef>
                <a:spcPct val="0"/>
              </a:spcBef>
            </a:pPr>
            <a:r>
              <a:rPr lang="en-US" sz="4699" b="1" spc="-93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IT IS UNEXPECTED.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806056" y="3773393"/>
            <a:ext cx="4373017" cy="1405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405"/>
              </a:lnSpc>
              <a:spcBef>
                <a:spcPct val="0"/>
              </a:spcBef>
            </a:pPr>
            <a:r>
              <a:rPr lang="en-US" sz="5099" u="none" strike="noStrike" spc="-50">
                <a:solidFill>
                  <a:srgbClr val="E6E3DB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FUN IS NOVEL.</a:t>
            </a:r>
          </a:p>
          <a:p>
            <a:pPr marL="0" lvl="0" indent="0" algn="l">
              <a:lnSpc>
                <a:spcPts val="5405"/>
              </a:lnSpc>
              <a:spcBef>
                <a:spcPct val="0"/>
              </a:spcBef>
            </a:pPr>
            <a:endParaRPr lang="en-US" sz="5099" u="none" strike="noStrike" spc="-50">
              <a:solidFill>
                <a:srgbClr val="E6E3DB"/>
              </a:solidFill>
              <a:latin typeface="CoFo Holz Light"/>
              <a:ea typeface="CoFo Holz Light"/>
              <a:cs typeface="CoFo Holz Light"/>
              <a:sym typeface="CoFo Holz Light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970709" y="4729068"/>
            <a:ext cx="5485655" cy="1405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05"/>
              </a:lnSpc>
            </a:pPr>
            <a:r>
              <a:rPr lang="en-US" sz="5099" spc="-50">
                <a:solidFill>
                  <a:srgbClr val="E6E3DB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NOVELTY IS INTERESTING.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30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4164" y="1127236"/>
            <a:ext cx="8436827" cy="8723991"/>
          </a:xfrm>
          <a:custGeom>
            <a:avLst/>
            <a:gdLst/>
            <a:ahLst/>
            <a:cxnLst/>
            <a:rect l="l" t="t" r="r" b="b"/>
            <a:pathLst>
              <a:path w="8436827" h="8723991">
                <a:moveTo>
                  <a:pt x="0" y="0"/>
                </a:moveTo>
                <a:lnTo>
                  <a:pt x="8436827" y="0"/>
                </a:lnTo>
                <a:lnTo>
                  <a:pt x="8436827" y="8723991"/>
                </a:lnTo>
                <a:lnTo>
                  <a:pt x="0" y="87239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2295966" y="-7867302"/>
            <a:ext cx="9818321" cy="10152507"/>
          </a:xfrm>
          <a:custGeom>
            <a:avLst/>
            <a:gdLst/>
            <a:ahLst/>
            <a:cxnLst/>
            <a:rect l="l" t="t" r="r" b="b"/>
            <a:pathLst>
              <a:path w="9818321" h="10152507">
                <a:moveTo>
                  <a:pt x="0" y="0"/>
                </a:moveTo>
                <a:lnTo>
                  <a:pt x="9818320" y="0"/>
                </a:lnTo>
                <a:lnTo>
                  <a:pt x="9818320" y="10152508"/>
                </a:lnTo>
                <a:lnTo>
                  <a:pt x="0" y="101525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9728356" y="2275681"/>
            <a:ext cx="7530944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639"/>
              </a:lnSpc>
              <a:spcBef>
                <a:spcPct val="0"/>
              </a:spcBef>
            </a:pPr>
            <a:r>
              <a:rPr lang="en-US" sz="4699" b="1" spc="-93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IT IS A SHARED INTERACTION.</a:t>
            </a:r>
          </a:p>
        </p:txBody>
      </p:sp>
      <p:sp>
        <p:nvSpPr>
          <p:cNvPr id="5" name="Freeform 5"/>
          <p:cNvSpPr/>
          <p:nvPr/>
        </p:nvSpPr>
        <p:spPr>
          <a:xfrm rot="-6030317">
            <a:off x="17905756" y="249427"/>
            <a:ext cx="9465953" cy="9788146"/>
          </a:xfrm>
          <a:custGeom>
            <a:avLst/>
            <a:gdLst/>
            <a:ahLst/>
            <a:cxnLst/>
            <a:rect l="l" t="t" r="r" b="b"/>
            <a:pathLst>
              <a:path w="9465953" h="9788146">
                <a:moveTo>
                  <a:pt x="0" y="0"/>
                </a:moveTo>
                <a:lnTo>
                  <a:pt x="9465953" y="0"/>
                </a:lnTo>
                <a:lnTo>
                  <a:pt x="9465953" y="9788146"/>
                </a:lnTo>
                <a:lnTo>
                  <a:pt x="0" y="97881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2847921" y="8524971"/>
            <a:ext cx="9818321" cy="10152507"/>
          </a:xfrm>
          <a:custGeom>
            <a:avLst/>
            <a:gdLst/>
            <a:ahLst/>
            <a:cxnLst/>
            <a:rect l="l" t="t" r="r" b="b"/>
            <a:pathLst>
              <a:path w="9818321" h="10152507">
                <a:moveTo>
                  <a:pt x="0" y="0"/>
                </a:moveTo>
                <a:lnTo>
                  <a:pt x="9818321" y="0"/>
                </a:lnTo>
                <a:lnTo>
                  <a:pt x="9818321" y="10152507"/>
                </a:lnTo>
                <a:lnTo>
                  <a:pt x="0" y="101525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027887" y="8144669"/>
            <a:ext cx="5007498" cy="923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00"/>
              </a:lnSpc>
              <a:spcBef>
                <a:spcPct val="0"/>
              </a:spcBef>
            </a:pPr>
            <a:r>
              <a:rPr lang="en-US" sz="3000" i="1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“You are understanding my experience”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957864" y="3231356"/>
            <a:ext cx="5077521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00"/>
              </a:lnSpc>
              <a:spcBef>
                <a:spcPct val="0"/>
              </a:spcBef>
            </a:pPr>
            <a:r>
              <a:rPr lang="en-US" sz="3000" i="1" u="none" strike="noStrike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“We are thinking together”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957864" y="6992144"/>
            <a:ext cx="5077521" cy="923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00"/>
              </a:lnSpc>
              <a:spcBef>
                <a:spcPct val="0"/>
              </a:spcBef>
            </a:pPr>
            <a:r>
              <a:rPr lang="en-US" sz="3000" i="1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“I am understanding your experience”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957864" y="3980656"/>
            <a:ext cx="4677585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00"/>
              </a:lnSpc>
              <a:spcBef>
                <a:spcPct val="0"/>
              </a:spcBef>
            </a:pPr>
            <a:r>
              <a:rPr lang="en-US" sz="3000" i="1" spc="-30">
                <a:solidFill>
                  <a:srgbClr val="E6E3DB"/>
                </a:solidFill>
                <a:latin typeface="Inter Italics"/>
                <a:ea typeface="Inter Italics"/>
                <a:cs typeface="Inter Italics"/>
                <a:sym typeface="Inter Italics"/>
              </a:rPr>
              <a:t>“We are acting together.”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788855" y="6039644"/>
            <a:ext cx="7530944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639"/>
              </a:lnSpc>
              <a:spcBef>
                <a:spcPct val="0"/>
              </a:spcBef>
            </a:pPr>
            <a:r>
              <a:rPr lang="en-US" sz="4699" b="1" spc="-93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IT IS SHARED EXPERIENCE.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31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806056" y="3773393"/>
            <a:ext cx="4681910" cy="1405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405"/>
              </a:lnSpc>
              <a:spcBef>
                <a:spcPct val="0"/>
              </a:spcBef>
            </a:pPr>
            <a:r>
              <a:rPr lang="en-US" sz="5099" u="none" strike="noStrike" spc="-50">
                <a:solidFill>
                  <a:srgbClr val="512A48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FUN IS SHARED.</a:t>
            </a:r>
          </a:p>
          <a:p>
            <a:pPr marL="0" lvl="0" indent="0" algn="l">
              <a:lnSpc>
                <a:spcPts val="5405"/>
              </a:lnSpc>
              <a:spcBef>
                <a:spcPct val="0"/>
              </a:spcBef>
            </a:pPr>
            <a:endParaRPr lang="en-US" sz="5099" u="none" strike="noStrike" spc="-50">
              <a:solidFill>
                <a:srgbClr val="512A48"/>
              </a:solidFill>
              <a:latin typeface="CoFo Holz Light"/>
              <a:ea typeface="CoFo Holz Light"/>
              <a:cs typeface="CoFo Holz Light"/>
              <a:sym typeface="CoFo Holz Light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139051" y="5358416"/>
            <a:ext cx="5485655" cy="1405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05"/>
              </a:lnSpc>
            </a:pPr>
            <a:r>
              <a:rPr lang="en-US" sz="5099" spc="-50" dirty="0">
                <a:solidFill>
                  <a:srgbClr val="512A48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SHARING IS CARING.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6691894" y="-323535"/>
            <a:ext cx="19438348" cy="10934071"/>
          </a:xfrm>
          <a:custGeom>
            <a:avLst/>
            <a:gdLst/>
            <a:ahLst/>
            <a:cxnLst/>
            <a:rect l="l" t="t" r="r" b="b"/>
            <a:pathLst>
              <a:path w="19438348" h="10934071">
                <a:moveTo>
                  <a:pt x="0" y="0"/>
                </a:moveTo>
                <a:lnTo>
                  <a:pt x="19438348" y="0"/>
                </a:lnTo>
                <a:lnTo>
                  <a:pt x="19438348" y="10934070"/>
                </a:lnTo>
                <a:lnTo>
                  <a:pt x="0" y="109340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1959" b="-111959"/>
            </a:stretch>
          </a:blipFill>
        </p:spPr>
      </p:sp>
      <p:sp>
        <p:nvSpPr>
          <p:cNvPr id="3" name="Freeform 3"/>
          <p:cNvSpPr/>
          <p:nvPr/>
        </p:nvSpPr>
        <p:spPr>
          <a:xfrm flipH="1">
            <a:off x="-6443267" y="-2553670"/>
            <a:ext cx="8456754" cy="13423419"/>
          </a:xfrm>
          <a:custGeom>
            <a:avLst/>
            <a:gdLst/>
            <a:ahLst/>
            <a:cxnLst/>
            <a:rect l="l" t="t" r="r" b="b"/>
            <a:pathLst>
              <a:path w="8456754" h="13423419">
                <a:moveTo>
                  <a:pt x="8456754" y="0"/>
                </a:moveTo>
                <a:lnTo>
                  <a:pt x="0" y="0"/>
                </a:lnTo>
                <a:lnTo>
                  <a:pt x="0" y="13423420"/>
                </a:lnTo>
                <a:lnTo>
                  <a:pt x="8456754" y="13423420"/>
                </a:lnTo>
                <a:lnTo>
                  <a:pt x="8456754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10800000" flipH="1">
            <a:off x="11345004" y="0"/>
            <a:ext cx="6942996" cy="4374088"/>
          </a:xfrm>
          <a:custGeom>
            <a:avLst/>
            <a:gdLst/>
            <a:ahLst/>
            <a:cxnLst/>
            <a:rect l="l" t="t" r="r" b="b"/>
            <a:pathLst>
              <a:path w="6942996" h="4374088">
                <a:moveTo>
                  <a:pt x="6942996" y="0"/>
                </a:moveTo>
                <a:lnTo>
                  <a:pt x="0" y="0"/>
                </a:lnTo>
                <a:lnTo>
                  <a:pt x="0" y="4374088"/>
                </a:lnTo>
                <a:lnTo>
                  <a:pt x="6942996" y="4374088"/>
                </a:lnTo>
                <a:lnTo>
                  <a:pt x="6942996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3546554" y="892700"/>
            <a:ext cx="12607533" cy="2373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360"/>
              </a:lnSpc>
              <a:spcBef>
                <a:spcPct val="0"/>
              </a:spcBef>
            </a:pPr>
            <a:r>
              <a:rPr lang="en-US" sz="8000" spc="-320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Students feel disconnected from themselves.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5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770132" y="4559829"/>
            <a:ext cx="2403068" cy="12695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919"/>
              </a:lnSpc>
              <a:spcBef>
                <a:spcPct val="0"/>
              </a:spcBef>
            </a:pPr>
            <a:r>
              <a:rPr lang="en-US" sz="8265" b="1" spc="-165" dirty="0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22%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659872" y="4559829"/>
            <a:ext cx="1806651" cy="12512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19"/>
              </a:lnSpc>
              <a:spcBef>
                <a:spcPct val="0"/>
              </a:spcBef>
            </a:pPr>
            <a:r>
              <a:rPr lang="en-US" sz="8265" b="1" spc="-165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63%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547598" y="6005341"/>
            <a:ext cx="3203480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  <a:spcBef>
                <a:spcPct val="0"/>
              </a:spcBef>
            </a:pPr>
            <a:r>
              <a:rPr lang="en-US" sz="3399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so depressed it was difficult to function.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546554" y="4559829"/>
            <a:ext cx="2320846" cy="12695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919"/>
              </a:lnSpc>
              <a:spcBef>
                <a:spcPct val="0"/>
              </a:spcBef>
            </a:pPr>
            <a:r>
              <a:rPr lang="en-US" sz="8265" b="1" spc="-165" dirty="0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42%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659872" y="6005341"/>
            <a:ext cx="3201465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  <a:spcBef>
                <a:spcPct val="0"/>
              </a:spcBef>
            </a:pPr>
            <a:r>
              <a:rPr lang="en-US" sz="3399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reported overwhelming anxiety.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770132" y="6005341"/>
            <a:ext cx="2834296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  <a:spcBef>
                <a:spcPct val="0"/>
              </a:spcBef>
            </a:pPr>
            <a:r>
              <a:rPr lang="en-US" sz="3399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feel they don't matter to people.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894366" y="8064037"/>
            <a:ext cx="2733973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(ACHA-NCHA, 2023)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484929" cy="10165673"/>
            <a:chOff x="0" y="0"/>
            <a:chExt cx="4758636" cy="261698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58636" cy="2616982"/>
            </a:xfrm>
            <a:custGeom>
              <a:avLst/>
              <a:gdLst/>
              <a:ahLst/>
              <a:cxnLst/>
              <a:rect l="l" t="t" r="r" b="b"/>
              <a:pathLst>
                <a:path w="4758636" h="2616982">
                  <a:moveTo>
                    <a:pt x="0" y="0"/>
                  </a:moveTo>
                  <a:lnTo>
                    <a:pt x="4758636" y="0"/>
                  </a:lnTo>
                  <a:lnTo>
                    <a:pt x="4758636" y="2616982"/>
                  </a:lnTo>
                  <a:lnTo>
                    <a:pt x="0" y="2616982"/>
                  </a:lnTo>
                  <a:close/>
                </a:path>
              </a:pathLst>
            </a:custGeom>
            <a:solidFill>
              <a:srgbClr val="243F77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758636" cy="26550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-246967" flipH="1">
            <a:off x="-221457" y="5750142"/>
            <a:ext cx="23518479" cy="9621196"/>
          </a:xfrm>
          <a:custGeom>
            <a:avLst/>
            <a:gdLst/>
            <a:ahLst/>
            <a:cxnLst/>
            <a:rect l="l" t="t" r="r" b="b"/>
            <a:pathLst>
              <a:path w="23518479" h="9621196">
                <a:moveTo>
                  <a:pt x="23518479" y="0"/>
                </a:moveTo>
                <a:lnTo>
                  <a:pt x="0" y="0"/>
                </a:lnTo>
                <a:lnTo>
                  <a:pt x="0" y="9621196"/>
                </a:lnTo>
                <a:lnTo>
                  <a:pt x="23518479" y="9621196"/>
                </a:lnTo>
                <a:lnTo>
                  <a:pt x="23518479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76407" y="1624965"/>
            <a:ext cx="16230600" cy="71907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80"/>
              </a:lnSpc>
            </a:pPr>
            <a:r>
              <a:rPr lang="en-US" sz="8000" spc="-320" dirty="0">
                <a:solidFill>
                  <a:srgbClr val="E6E3DB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What’s most likely to spark student motivation in your classroom?</a:t>
            </a:r>
          </a:p>
          <a:p>
            <a:pPr algn="l">
              <a:lnSpc>
                <a:spcPts val="4480"/>
              </a:lnSpc>
            </a:pPr>
            <a:endParaRPr lang="en-US" sz="8000" spc="-320" dirty="0">
              <a:solidFill>
                <a:srgbClr val="E6E3DB"/>
              </a:solidFill>
              <a:latin typeface="CoFo Holz Light"/>
              <a:ea typeface="CoFo Holz Light"/>
              <a:cs typeface="CoFo Holz Light"/>
              <a:sym typeface="CoFo Holz Light"/>
            </a:endParaRPr>
          </a:p>
          <a:p>
            <a:pPr algn="l">
              <a:lnSpc>
                <a:spcPts val="4339"/>
              </a:lnSpc>
            </a:pPr>
            <a:r>
              <a:rPr lang="en-US" sz="3099" spc="-12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A. Relevance to life or identity</a:t>
            </a:r>
          </a:p>
          <a:p>
            <a:pPr algn="l">
              <a:lnSpc>
                <a:spcPts val="4339"/>
              </a:lnSpc>
            </a:pPr>
            <a:r>
              <a:rPr lang="en-US" sz="3099" spc="-12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B. Autonomy and choice</a:t>
            </a:r>
          </a:p>
          <a:p>
            <a:pPr algn="l">
              <a:lnSpc>
                <a:spcPts val="4339"/>
              </a:lnSpc>
            </a:pPr>
            <a:r>
              <a:rPr lang="en-US" sz="3099" spc="-12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C. Fun or positive emotion</a:t>
            </a:r>
          </a:p>
          <a:p>
            <a:pPr algn="l">
              <a:lnSpc>
                <a:spcPts val="4339"/>
              </a:lnSpc>
            </a:pPr>
            <a:r>
              <a:rPr lang="en-US" sz="3099" spc="-12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D. A meaningful challenge</a:t>
            </a:r>
          </a:p>
          <a:p>
            <a:pPr algn="l">
              <a:lnSpc>
                <a:spcPts val="4339"/>
              </a:lnSpc>
            </a:pPr>
            <a:r>
              <a:rPr lang="en-US" sz="3099" spc="-12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E. Social connection or collaboration</a:t>
            </a:r>
          </a:p>
          <a:p>
            <a:pPr algn="l">
              <a:lnSpc>
                <a:spcPts val="15259"/>
              </a:lnSpc>
              <a:spcBef>
                <a:spcPct val="0"/>
              </a:spcBef>
            </a:pPr>
            <a:endParaRPr lang="en-US" sz="3099" spc="-123" dirty="0">
              <a:solidFill>
                <a:srgbClr val="E6E3DB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0439" y="-1280166"/>
            <a:ext cx="18484929" cy="9367317"/>
            <a:chOff x="0" y="0"/>
            <a:chExt cx="4758636" cy="241145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58636" cy="2411459"/>
            </a:xfrm>
            <a:custGeom>
              <a:avLst/>
              <a:gdLst/>
              <a:ahLst/>
              <a:cxnLst/>
              <a:rect l="l" t="t" r="r" b="b"/>
              <a:pathLst>
                <a:path w="4758636" h="2411459">
                  <a:moveTo>
                    <a:pt x="0" y="0"/>
                  </a:moveTo>
                  <a:lnTo>
                    <a:pt x="4758636" y="0"/>
                  </a:lnTo>
                  <a:lnTo>
                    <a:pt x="4758636" y="2411459"/>
                  </a:lnTo>
                  <a:lnTo>
                    <a:pt x="0" y="2411459"/>
                  </a:lnTo>
                  <a:close/>
                </a:path>
              </a:pathLst>
            </a:custGeom>
            <a:solidFill>
              <a:srgbClr val="1C473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758636" cy="24495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-231219">
            <a:off x="184825" y="1506481"/>
            <a:ext cx="24104485" cy="6310992"/>
          </a:xfrm>
          <a:custGeom>
            <a:avLst/>
            <a:gdLst/>
            <a:ahLst/>
            <a:cxnLst/>
            <a:rect l="l" t="t" r="r" b="b"/>
            <a:pathLst>
              <a:path w="24104485" h="6310992">
                <a:moveTo>
                  <a:pt x="0" y="0"/>
                </a:moveTo>
                <a:lnTo>
                  <a:pt x="24104485" y="0"/>
                </a:lnTo>
                <a:lnTo>
                  <a:pt x="24104485" y="6310992"/>
                </a:lnTo>
                <a:lnTo>
                  <a:pt x="0" y="63109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246967" flipH="1">
            <a:off x="-362805" y="1860347"/>
            <a:ext cx="23518479" cy="9621196"/>
          </a:xfrm>
          <a:custGeom>
            <a:avLst/>
            <a:gdLst/>
            <a:ahLst/>
            <a:cxnLst/>
            <a:rect l="l" t="t" r="r" b="b"/>
            <a:pathLst>
              <a:path w="23518479" h="9621196">
                <a:moveTo>
                  <a:pt x="23518479" y="0"/>
                </a:moveTo>
                <a:lnTo>
                  <a:pt x="0" y="0"/>
                </a:lnTo>
                <a:lnTo>
                  <a:pt x="0" y="9621196"/>
                </a:lnTo>
                <a:lnTo>
                  <a:pt x="23518479" y="9621196"/>
                </a:lnTo>
                <a:lnTo>
                  <a:pt x="23518479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28700" y="798356"/>
            <a:ext cx="495414" cy="460689"/>
          </a:xfrm>
          <a:custGeom>
            <a:avLst/>
            <a:gdLst/>
            <a:ahLst/>
            <a:cxnLst/>
            <a:rect l="l" t="t" r="r" b="b"/>
            <a:pathLst>
              <a:path w="495414" h="460689">
                <a:moveTo>
                  <a:pt x="0" y="0"/>
                </a:moveTo>
                <a:lnTo>
                  <a:pt x="495414" y="0"/>
                </a:lnTo>
                <a:lnTo>
                  <a:pt x="495414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r="-94698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7259300" y="798356"/>
            <a:ext cx="356175" cy="460689"/>
          </a:xfrm>
          <a:custGeom>
            <a:avLst/>
            <a:gdLst/>
            <a:ahLst/>
            <a:cxnLst/>
            <a:rect l="l" t="t" r="r" b="b"/>
            <a:pathLst>
              <a:path w="356175" h="460689">
                <a:moveTo>
                  <a:pt x="0" y="0"/>
                </a:moveTo>
                <a:lnTo>
                  <a:pt x="356175" y="0"/>
                </a:lnTo>
                <a:lnTo>
                  <a:pt x="356175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39493" r="-32281" b="-355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7394838" y="9258300"/>
            <a:ext cx="85099" cy="460689"/>
          </a:xfrm>
          <a:custGeom>
            <a:avLst/>
            <a:gdLst/>
            <a:ahLst/>
            <a:cxnLst/>
            <a:rect l="l" t="t" r="r" b="b"/>
            <a:pathLst>
              <a:path w="85099" h="460689">
                <a:moveTo>
                  <a:pt x="0" y="0"/>
                </a:moveTo>
                <a:lnTo>
                  <a:pt x="85099" y="0"/>
                </a:lnTo>
                <a:lnTo>
                  <a:pt x="85099" y="460689"/>
                </a:lnTo>
                <a:lnTo>
                  <a:pt x="0" y="46068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033457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1028700" y="7392034"/>
            <a:ext cx="13782756" cy="18662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59"/>
              </a:lnSpc>
              <a:spcBef>
                <a:spcPct val="0"/>
              </a:spcBef>
            </a:pPr>
            <a:r>
              <a:rPr lang="en-US" sz="10899" spc="-435">
                <a:solidFill>
                  <a:srgbClr val="E6E3DB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Let’s have some fun.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B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72697" y="6393806"/>
            <a:ext cx="19033393" cy="7786388"/>
          </a:xfrm>
          <a:custGeom>
            <a:avLst/>
            <a:gdLst/>
            <a:ahLst/>
            <a:cxnLst/>
            <a:rect l="l" t="t" r="r" b="b"/>
            <a:pathLst>
              <a:path w="19033393" h="7786388">
                <a:moveTo>
                  <a:pt x="0" y="0"/>
                </a:moveTo>
                <a:lnTo>
                  <a:pt x="19033394" y="0"/>
                </a:lnTo>
                <a:lnTo>
                  <a:pt x="19033394" y="7786388"/>
                </a:lnTo>
                <a:lnTo>
                  <a:pt x="0" y="77863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1833836" y="-13903542"/>
            <a:ext cx="14620328" cy="19470171"/>
          </a:xfrm>
          <a:custGeom>
            <a:avLst/>
            <a:gdLst/>
            <a:ahLst/>
            <a:cxnLst/>
            <a:rect l="l" t="t" r="r" b="b"/>
            <a:pathLst>
              <a:path w="14620328" h="19470171">
                <a:moveTo>
                  <a:pt x="0" y="0"/>
                </a:moveTo>
                <a:lnTo>
                  <a:pt x="14620328" y="0"/>
                </a:lnTo>
                <a:lnTo>
                  <a:pt x="14620328" y="19470171"/>
                </a:lnTo>
                <a:lnTo>
                  <a:pt x="0" y="194701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591085" y="-252277"/>
            <a:ext cx="19696040" cy="5156781"/>
          </a:xfrm>
          <a:custGeom>
            <a:avLst/>
            <a:gdLst/>
            <a:ahLst/>
            <a:cxnLst/>
            <a:rect l="l" t="t" r="r" b="b"/>
            <a:pathLst>
              <a:path w="19696040" h="5156781">
                <a:moveTo>
                  <a:pt x="0" y="0"/>
                </a:moveTo>
                <a:lnTo>
                  <a:pt x="19696040" y="0"/>
                </a:lnTo>
                <a:lnTo>
                  <a:pt x="19696040" y="5156781"/>
                </a:lnTo>
                <a:lnTo>
                  <a:pt x="0" y="515678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157467" y="3852310"/>
            <a:ext cx="13938194" cy="23475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180"/>
              </a:lnSpc>
              <a:spcBef>
                <a:spcPct val="0"/>
              </a:spcBef>
            </a:pPr>
            <a:r>
              <a:rPr lang="en-US" sz="13700" spc="-548">
                <a:solidFill>
                  <a:srgbClr val="000000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You Love To See It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2A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092488" y="1816612"/>
            <a:ext cx="3333714" cy="4396985"/>
          </a:xfrm>
          <a:custGeom>
            <a:avLst/>
            <a:gdLst/>
            <a:ahLst/>
            <a:cxnLst/>
            <a:rect l="l" t="t" r="r" b="b"/>
            <a:pathLst>
              <a:path w="3333714" h="4396985">
                <a:moveTo>
                  <a:pt x="0" y="0"/>
                </a:moveTo>
                <a:lnTo>
                  <a:pt x="3333714" y="0"/>
                </a:lnTo>
                <a:lnTo>
                  <a:pt x="3333714" y="4396985"/>
                </a:lnTo>
                <a:lnTo>
                  <a:pt x="0" y="439698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785793" y="6470772"/>
            <a:ext cx="2974331" cy="3561331"/>
          </a:xfrm>
          <a:custGeom>
            <a:avLst/>
            <a:gdLst/>
            <a:ahLst/>
            <a:cxnLst/>
            <a:rect l="l" t="t" r="r" b="b"/>
            <a:pathLst>
              <a:path w="2974331" h="3561331">
                <a:moveTo>
                  <a:pt x="0" y="0"/>
                </a:moveTo>
                <a:lnTo>
                  <a:pt x="2974331" y="0"/>
                </a:lnTo>
                <a:lnTo>
                  <a:pt x="2974331" y="3561331"/>
                </a:lnTo>
                <a:lnTo>
                  <a:pt x="0" y="356133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44904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759345" y="6266555"/>
            <a:ext cx="4182062" cy="2352740"/>
          </a:xfrm>
          <a:custGeom>
            <a:avLst/>
            <a:gdLst/>
            <a:ahLst/>
            <a:cxnLst/>
            <a:rect l="l" t="t" r="r" b="b"/>
            <a:pathLst>
              <a:path w="4182062" h="2352740">
                <a:moveTo>
                  <a:pt x="0" y="0"/>
                </a:moveTo>
                <a:lnTo>
                  <a:pt x="4182062" y="0"/>
                </a:lnTo>
                <a:lnTo>
                  <a:pt x="4182062" y="2352741"/>
                </a:lnTo>
                <a:lnTo>
                  <a:pt x="0" y="23527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b="-83803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028700" y="1038225"/>
            <a:ext cx="9063866" cy="518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094"/>
              </a:lnSpc>
              <a:spcBef>
                <a:spcPct val="0"/>
              </a:spcBef>
            </a:pPr>
            <a:r>
              <a:rPr lang="en-US" sz="3499" b="1" spc="-139">
                <a:solidFill>
                  <a:srgbClr val="F0EBE3"/>
                </a:solidFill>
                <a:latin typeface="CoFo Holz Medium"/>
                <a:ea typeface="CoFo Holz Medium"/>
                <a:cs typeface="CoFo Holz Medium"/>
                <a:sym typeface="CoFo Holz Medium"/>
              </a:rPr>
              <a:t>ROUND ONE: WHAT DO YOU LOVE TO SEE?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F0EBE3"/>
                </a:solidFill>
                <a:latin typeface="Inter Light"/>
                <a:ea typeface="Inter Light"/>
                <a:cs typeface="Inter Light"/>
                <a:sym typeface="Inter Light"/>
              </a:rPr>
              <a:t>35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2198590"/>
            <a:ext cx="7560239" cy="35331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59"/>
              </a:lnSpc>
              <a:spcBef>
                <a:spcPct val="0"/>
              </a:spcBef>
            </a:pPr>
            <a:r>
              <a:rPr lang="en-US" sz="3399" spc="-33">
                <a:solidFill>
                  <a:srgbClr val="F0EBE3"/>
                </a:solidFill>
                <a:latin typeface="Inter Light"/>
                <a:ea typeface="Inter Light"/>
                <a:cs typeface="Inter Light"/>
                <a:sym typeface="Inter Light"/>
              </a:rPr>
              <a:t>What qualities are you looking for in your students' work that make you proud or excited? </a:t>
            </a:r>
          </a:p>
          <a:p>
            <a:pPr algn="l">
              <a:lnSpc>
                <a:spcPts val="4339"/>
              </a:lnSpc>
              <a:spcBef>
                <a:spcPct val="0"/>
              </a:spcBef>
            </a:pPr>
            <a:endParaRPr lang="en-US" sz="3399" spc="-33">
              <a:solidFill>
                <a:srgbClr val="F0EBE3"/>
              </a:solidFill>
              <a:latin typeface="Inter Light"/>
              <a:ea typeface="Inter Light"/>
              <a:cs typeface="Inter Light"/>
              <a:sym typeface="Inter Light"/>
            </a:endParaRPr>
          </a:p>
          <a:p>
            <a:pPr algn="l">
              <a:lnSpc>
                <a:spcPts val="4759"/>
              </a:lnSpc>
              <a:spcBef>
                <a:spcPct val="0"/>
              </a:spcBef>
            </a:pPr>
            <a:r>
              <a:rPr lang="en-US" sz="3399" spc="-33">
                <a:solidFill>
                  <a:srgbClr val="F0EBE3"/>
                </a:solidFill>
                <a:latin typeface="Inter Light"/>
                <a:ea typeface="Inter Light"/>
                <a:cs typeface="Inter Light"/>
                <a:sym typeface="Inter Light"/>
              </a:rPr>
              <a:t>What do students do in their work that shows you that they are learning?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526876" y="3357465"/>
            <a:ext cx="2464939" cy="12439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F0EBE3"/>
                </a:solidFill>
                <a:latin typeface="Inter Light"/>
                <a:ea typeface="Inter Light"/>
                <a:cs typeface="Inter Light"/>
                <a:sym typeface="Inter Light"/>
              </a:rPr>
              <a:t>“They explain their thinking in their own words”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357769" y="7067534"/>
            <a:ext cx="2029056" cy="1589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20"/>
              </a:lnSpc>
              <a:spcBef>
                <a:spcPct val="0"/>
              </a:spcBef>
            </a:pPr>
            <a:r>
              <a:rPr lang="en-US" sz="2300">
                <a:solidFill>
                  <a:srgbClr val="F0EBE3"/>
                </a:solidFill>
                <a:latin typeface="Inter Light"/>
                <a:ea typeface="Inter Light"/>
                <a:cs typeface="Inter Light"/>
                <a:sym typeface="Inter Light"/>
              </a:rPr>
              <a:t>“They connect what they’re learning to their own life”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3704948" y="6940155"/>
            <a:ext cx="2316924" cy="12439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C473A"/>
                </a:solidFill>
                <a:latin typeface="Inter Light"/>
                <a:ea typeface="Inter Light"/>
                <a:cs typeface="Inter Light"/>
                <a:sym typeface="Inter Light"/>
              </a:rPr>
              <a:t>“They share a new or creative idea”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C9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24221" y="5244433"/>
            <a:ext cx="3333714" cy="4396985"/>
          </a:xfrm>
          <a:custGeom>
            <a:avLst/>
            <a:gdLst/>
            <a:ahLst/>
            <a:cxnLst/>
            <a:rect l="l" t="t" r="r" b="b"/>
            <a:pathLst>
              <a:path w="3333714" h="4396985">
                <a:moveTo>
                  <a:pt x="0" y="0"/>
                </a:moveTo>
                <a:lnTo>
                  <a:pt x="3333714" y="0"/>
                </a:lnTo>
                <a:lnTo>
                  <a:pt x="3333714" y="4396985"/>
                </a:lnTo>
                <a:lnTo>
                  <a:pt x="0" y="439698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340516" y="5656017"/>
            <a:ext cx="3415116" cy="4089107"/>
          </a:xfrm>
          <a:custGeom>
            <a:avLst/>
            <a:gdLst/>
            <a:ahLst/>
            <a:cxnLst/>
            <a:rect l="l" t="t" r="r" b="b"/>
            <a:pathLst>
              <a:path w="3415116" h="4089107">
                <a:moveTo>
                  <a:pt x="0" y="0"/>
                </a:moveTo>
                <a:lnTo>
                  <a:pt x="3415116" y="0"/>
                </a:lnTo>
                <a:lnTo>
                  <a:pt x="3415116" y="4089107"/>
                </a:lnTo>
                <a:lnTo>
                  <a:pt x="0" y="40891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44904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759345" y="6266555"/>
            <a:ext cx="4182062" cy="2352740"/>
          </a:xfrm>
          <a:custGeom>
            <a:avLst/>
            <a:gdLst/>
            <a:ahLst/>
            <a:cxnLst/>
            <a:rect l="l" t="t" r="r" b="b"/>
            <a:pathLst>
              <a:path w="4182062" h="2352740">
                <a:moveTo>
                  <a:pt x="0" y="0"/>
                </a:moveTo>
                <a:lnTo>
                  <a:pt x="4182062" y="0"/>
                </a:lnTo>
                <a:lnTo>
                  <a:pt x="4182062" y="2352741"/>
                </a:lnTo>
                <a:lnTo>
                  <a:pt x="0" y="23527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b="-83803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993334" y="6719506"/>
            <a:ext cx="2395489" cy="1326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19"/>
              </a:lnSpc>
            </a:pPr>
            <a:r>
              <a:rPr lang="en-US" sz="3199" spc="-63">
                <a:solidFill>
                  <a:srgbClr val="F0EBE3"/>
                </a:solidFill>
                <a:latin typeface="CoFo Holz"/>
                <a:ea typeface="CoFo Holz"/>
                <a:cs typeface="CoFo Holz"/>
                <a:sym typeface="CoFo Holz"/>
              </a:rPr>
              <a:t>Citation &amp; Reference Formats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8033212" y="6938581"/>
            <a:ext cx="2029723" cy="888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19"/>
              </a:lnSpc>
            </a:pPr>
            <a:r>
              <a:rPr lang="en-US" sz="3199" spc="-63">
                <a:solidFill>
                  <a:srgbClr val="F0EBE3"/>
                </a:solidFill>
                <a:latin typeface="CoFo Holz"/>
                <a:ea typeface="CoFo Holz"/>
                <a:cs typeface="CoFo Holz"/>
                <a:sym typeface="CoFo Holz"/>
              </a:rPr>
              <a:t>Spelling &amp; Grammar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115234" y="1038225"/>
            <a:ext cx="7865680" cy="518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094"/>
              </a:lnSpc>
              <a:spcBef>
                <a:spcPct val="0"/>
              </a:spcBef>
            </a:pPr>
            <a:r>
              <a:rPr lang="en-US" sz="3499" b="1" spc="-139">
                <a:solidFill>
                  <a:srgbClr val="000000"/>
                </a:solidFill>
                <a:latin typeface="CoFo Holz Medium"/>
                <a:ea typeface="CoFo Holz Medium"/>
                <a:cs typeface="CoFo Holz Medium"/>
                <a:sym typeface="CoFo Holz Medium"/>
              </a:rPr>
              <a:t>ROUND TWO: ACCURATE &amp; CORRECT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6863423" y="8302315"/>
            <a:ext cx="5296047" cy="5504308"/>
            <a:chOff x="0" y="0"/>
            <a:chExt cx="7061397" cy="7339077"/>
          </a:xfrm>
        </p:grpSpPr>
        <p:sp>
          <p:nvSpPr>
            <p:cNvPr id="9" name="Freeform 9"/>
            <p:cNvSpPr/>
            <p:nvPr/>
          </p:nvSpPr>
          <p:spPr>
            <a:xfrm rot="-2041931">
              <a:off x="211686" y="1618756"/>
              <a:ext cx="6638024" cy="2787970"/>
            </a:xfrm>
            <a:custGeom>
              <a:avLst/>
              <a:gdLst/>
              <a:ahLst/>
              <a:cxnLst/>
              <a:rect l="l" t="t" r="r" b="b"/>
              <a:pathLst>
                <a:path w="6638024" h="2787970">
                  <a:moveTo>
                    <a:pt x="0" y="0"/>
                  </a:moveTo>
                  <a:lnTo>
                    <a:pt x="6638024" y="0"/>
                  </a:lnTo>
                  <a:lnTo>
                    <a:pt x="6638024" y="2787971"/>
                  </a:lnTo>
                  <a:lnTo>
                    <a:pt x="0" y="278797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 rot="7094461">
              <a:off x="1465944" y="3403432"/>
              <a:ext cx="4600983" cy="2591660"/>
            </a:xfrm>
            <a:custGeom>
              <a:avLst/>
              <a:gdLst/>
              <a:ahLst/>
              <a:cxnLst/>
              <a:rect l="l" t="t" r="r" b="b"/>
              <a:pathLst>
                <a:path w="4600983" h="2591660">
                  <a:moveTo>
                    <a:pt x="0" y="0"/>
                  </a:moveTo>
                  <a:lnTo>
                    <a:pt x="4600982" y="0"/>
                  </a:lnTo>
                  <a:lnTo>
                    <a:pt x="4600982" y="2591660"/>
                  </a:lnTo>
                  <a:lnTo>
                    <a:pt x="0" y="25916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-44274" b="-7574"/>
              </a:stretch>
            </a:blipFill>
          </p:spPr>
        </p:sp>
      </p:grpSp>
      <p:sp>
        <p:nvSpPr>
          <p:cNvPr id="11" name="TextBox 11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36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635892" y="2632003"/>
            <a:ext cx="12306426" cy="11899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What are things that are important to be done </a:t>
            </a:r>
            <a:r>
              <a:rPr lang="en-US" sz="33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correctly</a:t>
            </a:r>
            <a:r>
              <a:rPr lang="en-US" sz="3399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 and </a:t>
            </a:r>
            <a:r>
              <a:rPr lang="en-US" sz="33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accurately</a:t>
            </a:r>
            <a:r>
              <a:rPr lang="en-US" sz="3399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, but not as important to you?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927457" y="7013031"/>
            <a:ext cx="2029723" cy="888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19"/>
              </a:lnSpc>
            </a:pPr>
            <a:r>
              <a:rPr lang="en-US" sz="3199" spc="-63">
                <a:solidFill>
                  <a:srgbClr val="512A48"/>
                </a:solidFill>
                <a:latin typeface="CoFo Holz"/>
                <a:ea typeface="CoFo Holz"/>
                <a:cs typeface="CoFo Holz"/>
                <a:sym typeface="CoFo Holz"/>
              </a:rPr>
              <a:t>Specific Standards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C9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3234937" y="3812593"/>
            <a:ext cx="11818126" cy="18758930"/>
          </a:xfrm>
          <a:custGeom>
            <a:avLst/>
            <a:gdLst/>
            <a:ahLst/>
            <a:cxnLst/>
            <a:rect l="l" t="t" r="r" b="b"/>
            <a:pathLst>
              <a:path w="11818126" h="18758930">
                <a:moveTo>
                  <a:pt x="0" y="0"/>
                </a:moveTo>
                <a:lnTo>
                  <a:pt x="11818126" y="0"/>
                </a:lnTo>
                <a:lnTo>
                  <a:pt x="11818126" y="18758930"/>
                </a:lnTo>
                <a:lnTo>
                  <a:pt x="0" y="187589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22348" y="2042459"/>
            <a:ext cx="5997931" cy="6202082"/>
          </a:xfrm>
          <a:custGeom>
            <a:avLst/>
            <a:gdLst/>
            <a:ahLst/>
            <a:cxnLst/>
            <a:rect l="l" t="t" r="r" b="b"/>
            <a:pathLst>
              <a:path w="5997931" h="6202082">
                <a:moveTo>
                  <a:pt x="0" y="0"/>
                </a:moveTo>
                <a:lnTo>
                  <a:pt x="5997931" y="0"/>
                </a:lnTo>
                <a:lnTo>
                  <a:pt x="5997931" y="6202082"/>
                </a:lnTo>
                <a:lnTo>
                  <a:pt x="0" y="62020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9758539" y="2269078"/>
            <a:ext cx="5984461" cy="6188154"/>
          </a:xfrm>
          <a:custGeom>
            <a:avLst/>
            <a:gdLst/>
            <a:ahLst/>
            <a:cxnLst/>
            <a:rect l="l" t="t" r="r" b="b"/>
            <a:pathLst>
              <a:path w="5984461" h="6188154">
                <a:moveTo>
                  <a:pt x="0" y="0"/>
                </a:moveTo>
                <a:lnTo>
                  <a:pt x="5984461" y="0"/>
                </a:lnTo>
                <a:lnTo>
                  <a:pt x="5984461" y="6188155"/>
                </a:lnTo>
                <a:lnTo>
                  <a:pt x="0" y="61881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3252665" y="4960431"/>
            <a:ext cx="4432123" cy="20350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82"/>
              </a:lnSpc>
            </a:pPr>
            <a:r>
              <a:rPr lang="en-US" sz="2344" spc="-23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Students should always do this work themselves. </a:t>
            </a:r>
          </a:p>
          <a:p>
            <a:pPr algn="ctr">
              <a:lnSpc>
                <a:spcPts val="3282"/>
              </a:lnSpc>
            </a:pPr>
            <a:endParaRPr lang="en-US" sz="2344" spc="-23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  <a:p>
            <a:pPr algn="ctr">
              <a:lnSpc>
                <a:spcPts val="3282"/>
              </a:lnSpc>
              <a:spcBef>
                <a:spcPct val="0"/>
              </a:spcBef>
            </a:pPr>
            <a:r>
              <a:rPr lang="en-US" sz="2344" spc="-23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Their ideas and opinions are what’s most important.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048855" y="4062008"/>
            <a:ext cx="6944917" cy="8375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59"/>
              </a:lnSpc>
              <a:spcBef>
                <a:spcPct val="0"/>
              </a:spcBef>
            </a:pPr>
            <a:r>
              <a:rPr lang="en-US" sz="4899" spc="-97">
                <a:solidFill>
                  <a:srgbClr val="000000"/>
                </a:solidFill>
                <a:latin typeface="CoFo Holz"/>
                <a:ea typeface="CoFo Holz"/>
                <a:cs typeface="CoFo Holz"/>
                <a:sym typeface="CoFo Holz"/>
              </a:rPr>
              <a:t>MAKER MODE: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040993" y="1038225"/>
            <a:ext cx="7905559" cy="518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094"/>
              </a:lnSpc>
              <a:spcBef>
                <a:spcPct val="0"/>
              </a:spcBef>
            </a:pPr>
            <a:r>
              <a:rPr lang="en-US" sz="3499" b="1" spc="-139">
                <a:solidFill>
                  <a:srgbClr val="000000"/>
                </a:solidFill>
                <a:latin typeface="CoFo Holz Medium"/>
                <a:ea typeface="CoFo Holz Medium"/>
                <a:cs typeface="CoFo Holz Medium"/>
                <a:sym typeface="CoFo Holz Medium"/>
              </a:rPr>
              <a:t>ROUND THREE: MAKERS &amp; MANAGERS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474093" y="3467309"/>
            <a:ext cx="6944917" cy="8375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59"/>
              </a:lnSpc>
              <a:spcBef>
                <a:spcPct val="0"/>
              </a:spcBef>
            </a:pPr>
            <a:r>
              <a:rPr lang="en-US" sz="4899" spc="-97">
                <a:solidFill>
                  <a:srgbClr val="000000"/>
                </a:solidFill>
                <a:latin typeface="CoFo Holz"/>
                <a:ea typeface="CoFo Holz"/>
                <a:cs typeface="CoFo Holz"/>
                <a:sym typeface="CoFo Holz"/>
              </a:rPr>
              <a:t>MANAGER MODE: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567526" y="4480791"/>
            <a:ext cx="4758051" cy="2389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20"/>
              </a:lnSpc>
            </a:pPr>
            <a:r>
              <a:rPr lang="en-US" sz="2300" spc="-23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Accuracy and correctness according to standards is what’s most important. </a:t>
            </a:r>
          </a:p>
          <a:p>
            <a:pPr algn="ctr">
              <a:lnSpc>
                <a:spcPts val="3220"/>
              </a:lnSpc>
            </a:pPr>
            <a:endParaRPr lang="en-US" sz="2300" spc="-23">
              <a:solidFill>
                <a:srgbClr val="000000"/>
              </a:solidFill>
              <a:latin typeface="Inter Light"/>
              <a:ea typeface="Inter Light"/>
              <a:cs typeface="Inter Light"/>
              <a:sym typeface="Inter Light"/>
            </a:endParaRPr>
          </a:p>
          <a:p>
            <a:pPr algn="ctr">
              <a:lnSpc>
                <a:spcPts val="3220"/>
              </a:lnSpc>
              <a:spcBef>
                <a:spcPct val="0"/>
              </a:spcBef>
            </a:pPr>
            <a:r>
              <a:rPr lang="en-US" sz="2300" spc="-23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Students can use AI tools for support.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484929" cy="10287000"/>
            <a:chOff x="0" y="0"/>
            <a:chExt cx="4758636" cy="26482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58636" cy="2648216"/>
            </a:xfrm>
            <a:custGeom>
              <a:avLst/>
              <a:gdLst/>
              <a:ahLst/>
              <a:cxnLst/>
              <a:rect l="l" t="t" r="r" b="b"/>
              <a:pathLst>
                <a:path w="4758636" h="2648216">
                  <a:moveTo>
                    <a:pt x="0" y="0"/>
                  </a:moveTo>
                  <a:lnTo>
                    <a:pt x="4758636" y="0"/>
                  </a:lnTo>
                  <a:lnTo>
                    <a:pt x="4758636" y="2648216"/>
                  </a:lnTo>
                  <a:lnTo>
                    <a:pt x="0" y="2648216"/>
                  </a:lnTo>
                  <a:close/>
                </a:path>
              </a:pathLst>
            </a:custGeom>
            <a:solidFill>
              <a:srgbClr val="C6C9FE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758636" cy="268631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7394838" y="9258300"/>
            <a:ext cx="85099" cy="460689"/>
          </a:xfrm>
          <a:custGeom>
            <a:avLst/>
            <a:gdLst/>
            <a:ahLst/>
            <a:cxnLst/>
            <a:rect l="l" t="t" r="r" b="b"/>
            <a:pathLst>
              <a:path w="85099" h="460689">
                <a:moveTo>
                  <a:pt x="0" y="0"/>
                </a:moveTo>
                <a:lnTo>
                  <a:pt x="85099" y="0"/>
                </a:lnTo>
                <a:lnTo>
                  <a:pt x="85099" y="460689"/>
                </a:lnTo>
                <a:lnTo>
                  <a:pt x="0" y="4606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3457"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648710" y="982621"/>
            <a:ext cx="15736647" cy="25838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360"/>
              </a:lnSpc>
              <a:spcBef>
                <a:spcPct val="0"/>
              </a:spcBef>
            </a:pPr>
            <a:r>
              <a:rPr lang="en-US" sz="7400" spc="-296" dirty="0">
                <a:solidFill>
                  <a:srgbClr val="000000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What is the biggest barrier to deeper collaboration in your classroom?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648710" y="4388188"/>
            <a:ext cx="7342890" cy="27025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A. Time/test pressure</a:t>
            </a:r>
          </a:p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B. Classroom management issues</a:t>
            </a:r>
          </a:p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C. Lack of student interest</a:t>
            </a:r>
          </a:p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D. Confidence/skill gaps</a:t>
            </a:r>
          </a:p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E. Not sure how to design for it</a:t>
            </a:r>
          </a:p>
        </p:txBody>
      </p:sp>
      <p:sp>
        <p:nvSpPr>
          <p:cNvPr id="8" name="Freeform 8"/>
          <p:cNvSpPr/>
          <p:nvPr/>
        </p:nvSpPr>
        <p:spPr>
          <a:xfrm rot="5400000">
            <a:off x="3234937" y="3812593"/>
            <a:ext cx="11818126" cy="18758930"/>
          </a:xfrm>
          <a:custGeom>
            <a:avLst/>
            <a:gdLst/>
            <a:ahLst/>
            <a:cxnLst/>
            <a:rect l="l" t="t" r="r" b="b"/>
            <a:pathLst>
              <a:path w="11818126" h="18758930">
                <a:moveTo>
                  <a:pt x="0" y="0"/>
                </a:moveTo>
                <a:lnTo>
                  <a:pt x="11818126" y="0"/>
                </a:lnTo>
                <a:lnTo>
                  <a:pt x="11818126" y="18758930"/>
                </a:lnTo>
                <a:lnTo>
                  <a:pt x="0" y="187589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484929" cy="10287000"/>
            <a:chOff x="0" y="0"/>
            <a:chExt cx="4758636" cy="26482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58636" cy="2648216"/>
            </a:xfrm>
            <a:custGeom>
              <a:avLst/>
              <a:gdLst/>
              <a:ahLst/>
              <a:cxnLst/>
              <a:rect l="l" t="t" r="r" b="b"/>
              <a:pathLst>
                <a:path w="4758636" h="2648216">
                  <a:moveTo>
                    <a:pt x="0" y="0"/>
                  </a:moveTo>
                  <a:lnTo>
                    <a:pt x="4758636" y="0"/>
                  </a:lnTo>
                  <a:lnTo>
                    <a:pt x="4758636" y="2648216"/>
                  </a:lnTo>
                  <a:lnTo>
                    <a:pt x="0" y="2648216"/>
                  </a:lnTo>
                  <a:close/>
                </a:path>
              </a:pathLst>
            </a:custGeom>
            <a:solidFill>
              <a:srgbClr val="C6C9FE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758636" cy="268631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7394838" y="9258300"/>
            <a:ext cx="85099" cy="460689"/>
          </a:xfrm>
          <a:custGeom>
            <a:avLst/>
            <a:gdLst/>
            <a:ahLst/>
            <a:cxnLst/>
            <a:rect l="l" t="t" r="r" b="b"/>
            <a:pathLst>
              <a:path w="85099" h="460689">
                <a:moveTo>
                  <a:pt x="0" y="0"/>
                </a:moveTo>
                <a:lnTo>
                  <a:pt x="85099" y="0"/>
                </a:lnTo>
                <a:lnTo>
                  <a:pt x="85099" y="460689"/>
                </a:lnTo>
                <a:lnTo>
                  <a:pt x="0" y="4606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3457"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648710" y="836456"/>
            <a:ext cx="15736647" cy="32186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36"/>
              </a:lnSpc>
            </a:pPr>
            <a:r>
              <a:rPr lang="en-US" sz="7400" spc="-296" dirty="0">
                <a:solidFill>
                  <a:srgbClr val="000000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Which of the following offerings would be most helpful to you in making your classroom more fun and engaging?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581152" y="4844729"/>
            <a:ext cx="15322624" cy="4874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40"/>
              </a:lnSpc>
            </a:pPr>
            <a:r>
              <a:rPr lang="en-US" sz="3100" dirty="0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(Select all that apply)</a:t>
            </a:r>
          </a:p>
          <a:p>
            <a:pPr algn="l">
              <a:lnSpc>
                <a:spcPts val="4340"/>
              </a:lnSpc>
            </a:pPr>
            <a:r>
              <a:rPr lang="en-US" sz="3100" dirty="0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A. Ready-to-use lesson plans designed for fun and engagement</a:t>
            </a:r>
          </a:p>
          <a:p>
            <a:pPr algn="l">
              <a:lnSpc>
                <a:spcPts val="4340"/>
              </a:lnSpc>
            </a:pPr>
            <a:r>
              <a:rPr lang="en-US" sz="3100" dirty="0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B. Activity ideas and templates that spark novelty and excitement in the classroom</a:t>
            </a:r>
          </a:p>
          <a:p>
            <a:pPr algn="l">
              <a:lnSpc>
                <a:spcPts val="4340"/>
              </a:lnSpc>
            </a:pPr>
            <a:r>
              <a:rPr lang="en-US" sz="3100" dirty="0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C. AI-assisted tools to help educators adapt and enhance their own content to be more fun and engaging, using our framework</a:t>
            </a:r>
          </a:p>
          <a:p>
            <a:pPr algn="l">
              <a:lnSpc>
                <a:spcPts val="4340"/>
              </a:lnSpc>
            </a:pPr>
            <a:r>
              <a:rPr lang="en-US" sz="3100" dirty="0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D. Classroom tools for learning assessment, goal planning, and collaborative experiences—all designed to make learning more novel and engaging</a:t>
            </a:r>
          </a:p>
          <a:p>
            <a:pPr algn="l">
              <a:lnSpc>
                <a:spcPts val="4340"/>
              </a:lnSpc>
            </a:pPr>
            <a:r>
              <a:rPr lang="en-US" sz="3100" dirty="0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rPr>
              <a:t>E. Training, workshops, or a community of practice focused on creating fun, relevant, and collaborative learning experiences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B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72697" y="6393806"/>
            <a:ext cx="19033393" cy="7786388"/>
          </a:xfrm>
          <a:custGeom>
            <a:avLst/>
            <a:gdLst/>
            <a:ahLst/>
            <a:cxnLst/>
            <a:rect l="l" t="t" r="r" b="b"/>
            <a:pathLst>
              <a:path w="19033393" h="7786388">
                <a:moveTo>
                  <a:pt x="0" y="0"/>
                </a:moveTo>
                <a:lnTo>
                  <a:pt x="19033394" y="0"/>
                </a:lnTo>
                <a:lnTo>
                  <a:pt x="19033394" y="7786388"/>
                </a:lnTo>
                <a:lnTo>
                  <a:pt x="0" y="77863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1833836" y="-13903542"/>
            <a:ext cx="14620328" cy="19470171"/>
          </a:xfrm>
          <a:custGeom>
            <a:avLst/>
            <a:gdLst/>
            <a:ahLst/>
            <a:cxnLst/>
            <a:rect l="l" t="t" r="r" b="b"/>
            <a:pathLst>
              <a:path w="14620328" h="19470171">
                <a:moveTo>
                  <a:pt x="0" y="0"/>
                </a:moveTo>
                <a:lnTo>
                  <a:pt x="14620328" y="0"/>
                </a:lnTo>
                <a:lnTo>
                  <a:pt x="14620328" y="19470171"/>
                </a:lnTo>
                <a:lnTo>
                  <a:pt x="0" y="194701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591085" y="-252277"/>
            <a:ext cx="19696040" cy="5156781"/>
          </a:xfrm>
          <a:custGeom>
            <a:avLst/>
            <a:gdLst/>
            <a:ahLst/>
            <a:cxnLst/>
            <a:rect l="l" t="t" r="r" b="b"/>
            <a:pathLst>
              <a:path w="19696040" h="5156781">
                <a:moveTo>
                  <a:pt x="0" y="0"/>
                </a:moveTo>
                <a:lnTo>
                  <a:pt x="19696040" y="0"/>
                </a:lnTo>
                <a:lnTo>
                  <a:pt x="19696040" y="5156781"/>
                </a:lnTo>
                <a:lnTo>
                  <a:pt x="0" y="515678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028700" y="3644900"/>
            <a:ext cx="14134219" cy="300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799"/>
              </a:lnSpc>
            </a:pPr>
            <a:r>
              <a:rPr lang="en-US" sz="9999" spc="-399">
                <a:solidFill>
                  <a:srgbClr val="000000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How can we bring fun back to the classroom?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2A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14276" y="7324923"/>
            <a:ext cx="18502276" cy="4844232"/>
          </a:xfrm>
          <a:custGeom>
            <a:avLst/>
            <a:gdLst/>
            <a:ahLst/>
            <a:cxnLst/>
            <a:rect l="l" t="t" r="r" b="b"/>
            <a:pathLst>
              <a:path w="18502276" h="4844232">
                <a:moveTo>
                  <a:pt x="0" y="0"/>
                </a:moveTo>
                <a:lnTo>
                  <a:pt x="18502276" y="0"/>
                </a:lnTo>
                <a:lnTo>
                  <a:pt x="18502276" y="4844233"/>
                </a:lnTo>
                <a:lnTo>
                  <a:pt x="0" y="484423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 descr="center for reflective intelligence website"/>
          <p:cNvSpPr/>
          <p:nvPr/>
        </p:nvSpPr>
        <p:spPr>
          <a:xfrm>
            <a:off x="4616391" y="3546158"/>
            <a:ext cx="9055218" cy="5942487"/>
          </a:xfrm>
          <a:custGeom>
            <a:avLst/>
            <a:gdLst/>
            <a:ahLst/>
            <a:cxnLst/>
            <a:rect l="l" t="t" r="r" b="b"/>
            <a:pathLst>
              <a:path w="9055218" h="5942487">
                <a:moveTo>
                  <a:pt x="0" y="0"/>
                </a:moveTo>
                <a:lnTo>
                  <a:pt x="9055218" y="0"/>
                </a:lnTo>
                <a:lnTo>
                  <a:pt x="9055218" y="5942486"/>
                </a:lnTo>
                <a:lnTo>
                  <a:pt x="0" y="59424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28700" y="798356"/>
            <a:ext cx="495414" cy="460689"/>
          </a:xfrm>
          <a:custGeom>
            <a:avLst/>
            <a:gdLst/>
            <a:ahLst/>
            <a:cxnLst/>
            <a:rect l="l" t="t" r="r" b="b"/>
            <a:pathLst>
              <a:path w="495414" h="460689">
                <a:moveTo>
                  <a:pt x="0" y="0"/>
                </a:moveTo>
                <a:lnTo>
                  <a:pt x="495414" y="0"/>
                </a:lnTo>
                <a:lnTo>
                  <a:pt x="495414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94698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7259300" y="798356"/>
            <a:ext cx="356175" cy="460689"/>
          </a:xfrm>
          <a:custGeom>
            <a:avLst/>
            <a:gdLst/>
            <a:ahLst/>
            <a:cxnLst/>
            <a:rect l="l" t="t" r="r" b="b"/>
            <a:pathLst>
              <a:path w="356175" h="460689">
                <a:moveTo>
                  <a:pt x="0" y="0"/>
                </a:moveTo>
                <a:lnTo>
                  <a:pt x="356175" y="0"/>
                </a:lnTo>
                <a:lnTo>
                  <a:pt x="356175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39493" r="-32281" b="-355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7394838" y="9258300"/>
            <a:ext cx="85099" cy="460689"/>
          </a:xfrm>
          <a:custGeom>
            <a:avLst/>
            <a:gdLst/>
            <a:ahLst/>
            <a:cxnLst/>
            <a:rect l="l" t="t" r="r" b="b"/>
            <a:pathLst>
              <a:path w="85099" h="460689">
                <a:moveTo>
                  <a:pt x="0" y="0"/>
                </a:moveTo>
                <a:lnTo>
                  <a:pt x="85099" y="0"/>
                </a:lnTo>
                <a:lnTo>
                  <a:pt x="85099" y="460689"/>
                </a:lnTo>
                <a:lnTo>
                  <a:pt x="0" y="4606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033457"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746362" y="1687587"/>
            <a:ext cx="14795275" cy="15360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spc="-87">
                <a:solidFill>
                  <a:srgbClr val="E8CAB5"/>
                </a:solidFill>
                <a:latin typeface="CoFo Holz"/>
                <a:ea typeface="CoFo Holz"/>
                <a:cs typeface="CoFo Holz"/>
                <a:sym typeface="CoFo Holz"/>
              </a:rPr>
              <a:t>Need tools/workshops for Purpose &amp; Belonging? </a:t>
            </a:r>
          </a:p>
          <a:p>
            <a:pPr algn="ctr">
              <a:lnSpc>
                <a:spcPts val="6159"/>
              </a:lnSpc>
            </a:pPr>
            <a:r>
              <a:rPr lang="en-US" sz="4399" spc="-87">
                <a:solidFill>
                  <a:srgbClr val="E8CAB5"/>
                </a:solidFill>
                <a:latin typeface="CoFo Holz"/>
                <a:ea typeface="CoFo Holz"/>
                <a:cs typeface="CoFo Holz"/>
                <a:sym typeface="CoFo Holz"/>
              </a:rPr>
              <a:t>Find us at reflectiveintelligence.org.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15648824" y="-2151881"/>
            <a:ext cx="19438348" cy="10934071"/>
          </a:xfrm>
          <a:custGeom>
            <a:avLst/>
            <a:gdLst/>
            <a:ahLst/>
            <a:cxnLst/>
            <a:rect l="l" t="t" r="r" b="b"/>
            <a:pathLst>
              <a:path w="19438348" h="10934071">
                <a:moveTo>
                  <a:pt x="19438348" y="0"/>
                </a:moveTo>
                <a:lnTo>
                  <a:pt x="0" y="0"/>
                </a:lnTo>
                <a:lnTo>
                  <a:pt x="0" y="10934071"/>
                </a:lnTo>
                <a:lnTo>
                  <a:pt x="19438348" y="10934071"/>
                </a:lnTo>
                <a:lnTo>
                  <a:pt x="19438348" y="0"/>
                </a:lnTo>
                <a:close/>
              </a:path>
            </a:pathLst>
          </a:custGeom>
          <a:blipFill>
            <a:blip r:embed="rId2"/>
            <a:stretch>
              <a:fillRect t="-111959" b="-111959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648824" y="-2151881"/>
            <a:ext cx="8456754" cy="13423419"/>
          </a:xfrm>
          <a:custGeom>
            <a:avLst/>
            <a:gdLst/>
            <a:ahLst/>
            <a:cxnLst/>
            <a:rect l="l" t="t" r="r" b="b"/>
            <a:pathLst>
              <a:path w="8456754" h="13423419">
                <a:moveTo>
                  <a:pt x="0" y="0"/>
                </a:moveTo>
                <a:lnTo>
                  <a:pt x="8456754" y="0"/>
                </a:lnTo>
                <a:lnTo>
                  <a:pt x="8456754" y="13423419"/>
                </a:lnTo>
                <a:lnTo>
                  <a:pt x="0" y="134234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10800000" flipV="1">
            <a:off x="-824324" y="6273234"/>
            <a:ext cx="6942996" cy="4374088"/>
          </a:xfrm>
          <a:custGeom>
            <a:avLst/>
            <a:gdLst/>
            <a:ahLst/>
            <a:cxnLst/>
            <a:rect l="l" t="t" r="r" b="b"/>
            <a:pathLst>
              <a:path w="6942996" h="4374088">
                <a:moveTo>
                  <a:pt x="0" y="4374088"/>
                </a:moveTo>
                <a:lnTo>
                  <a:pt x="6942996" y="4374088"/>
                </a:lnTo>
                <a:lnTo>
                  <a:pt x="6942996" y="0"/>
                </a:lnTo>
                <a:lnTo>
                  <a:pt x="0" y="0"/>
                </a:lnTo>
                <a:lnTo>
                  <a:pt x="0" y="4374088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3546554" y="892700"/>
            <a:ext cx="11634302" cy="2373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360"/>
              </a:lnSpc>
              <a:spcBef>
                <a:spcPct val="0"/>
              </a:spcBef>
            </a:pPr>
            <a:r>
              <a:rPr lang="en-US" sz="8000" spc="-320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They feel disconnected from school and work.  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711368" y="4559829"/>
            <a:ext cx="1880134" cy="12512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19"/>
              </a:lnSpc>
              <a:spcBef>
                <a:spcPct val="0"/>
              </a:spcBef>
            </a:pPr>
            <a:r>
              <a:rPr lang="en-US" sz="8265" b="1" spc="-165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48%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659872" y="4559829"/>
            <a:ext cx="2162420" cy="12695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919"/>
              </a:lnSpc>
              <a:spcBef>
                <a:spcPct val="0"/>
              </a:spcBef>
            </a:pPr>
            <a:r>
              <a:rPr lang="en-US" sz="8265" b="1" spc="-165" dirty="0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29%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547598" y="6005341"/>
            <a:ext cx="3203480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  <a:spcBef>
                <a:spcPct val="0"/>
              </a:spcBef>
            </a:pPr>
            <a:r>
              <a:rPr lang="en-US" sz="3399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overwhelmed by academic workload.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568083" y="4559829"/>
            <a:ext cx="2375517" cy="12695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919"/>
              </a:lnSpc>
              <a:spcBef>
                <a:spcPct val="0"/>
              </a:spcBef>
            </a:pPr>
            <a:r>
              <a:rPr lang="en-US" sz="8265" b="1" spc="-165" dirty="0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52%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659872" y="6005341"/>
            <a:ext cx="3201465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  <a:spcBef>
                <a:spcPct val="0"/>
              </a:spcBef>
            </a:pPr>
            <a:r>
              <a:rPr lang="en-US" sz="3399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felt education not worth the cost.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1770132" y="6005341"/>
            <a:ext cx="4081248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  <a:spcBef>
                <a:spcPct val="0"/>
              </a:spcBef>
            </a:pPr>
            <a:r>
              <a:rPr lang="en-US" sz="3399" spc="-33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felt academics/work not prepping them for future.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547598" y="8052608"/>
            <a:ext cx="2733973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(ACHA-NCHA, 2023)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583091" y="8052608"/>
            <a:ext cx="3121819" cy="763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(Gallup &amp; Lumina, 2022)</a:t>
            </a:r>
          </a:p>
          <a:p>
            <a:pPr algn="ctr">
              <a:lnSpc>
                <a:spcPts val="3079"/>
              </a:lnSpc>
              <a:spcBef>
                <a:spcPct val="0"/>
              </a:spcBef>
            </a:pPr>
            <a:endParaRPr lang="en-US" sz="2199">
              <a:solidFill>
                <a:srgbClr val="FFFFFF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1770132" y="8052608"/>
            <a:ext cx="1752228" cy="763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(NSLS, 2022)</a:t>
            </a:r>
          </a:p>
          <a:p>
            <a:pPr algn="ctr">
              <a:lnSpc>
                <a:spcPts val="3079"/>
              </a:lnSpc>
              <a:spcBef>
                <a:spcPct val="0"/>
              </a:spcBef>
            </a:pPr>
            <a:endParaRPr lang="en-US" sz="2199">
              <a:solidFill>
                <a:srgbClr val="FFFFFF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1"/>
          <p:cNvSpPr txBox="1">
            <a:spLocks noGrp="1"/>
          </p:cNvSpPr>
          <p:nvPr>
            <p:ph type="subTitle" idx="2"/>
          </p:nvPr>
        </p:nvSpPr>
        <p:spPr>
          <a:xfrm>
            <a:off x="1276600" y="9212950"/>
            <a:ext cx="5281200" cy="456600"/>
          </a:xfrm>
          <a:prstGeom prst="rect">
            <a:avLst/>
          </a:prstGeom>
        </p:spPr>
        <p:txBody>
          <a:bodyPr spcFirstLastPara="1" vert="horz" wrap="square" lIns="0" tIns="0" rIns="182850" bIns="182850" rtlCol="0" anchor="t" anchorCtr="0">
            <a:noAutofit/>
          </a:bodyPr>
          <a:lstStyle/>
          <a:p>
            <a:pPr marL="0" indent="0">
              <a:spcAft>
                <a:spcPts val="2400"/>
              </a:spcAft>
            </a:pPr>
            <a:r>
              <a:rPr lang="en" dirty="0"/>
              <a:t>macmillanlearning.com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2649E0-279B-4C86-993F-3E3BA8646A4D}"/>
              </a:ext>
            </a:extLst>
          </p:cNvPr>
          <p:cNvSpPr txBox="1"/>
          <p:nvPr/>
        </p:nvSpPr>
        <p:spPr>
          <a:xfrm>
            <a:off x="1676400" y="2394993"/>
            <a:ext cx="7848600" cy="6817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4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71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Dr. Belle Liang </a:t>
            </a:r>
          </a:p>
          <a:p>
            <a:pPr marL="0" marR="0" lvl="0" indent="0" algn="ctr" defTabSz="914400" rtl="0" eaLnBrk="1" fontAlgn="auto" latinLnBrk="0" hangingPunct="1">
              <a:lnSpc>
                <a:spcPts val="44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71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liangbe@bc.edu</a:t>
            </a:r>
          </a:p>
          <a:p>
            <a:pPr marL="0" marR="0" lvl="0" indent="0" algn="ctr" defTabSz="914400" rtl="0" eaLnBrk="1" fontAlgn="auto" latinLnBrk="0" hangingPunct="1">
              <a:lnSpc>
                <a:spcPts val="44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71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Center for Reflective Intelligence</a:t>
            </a:r>
          </a:p>
          <a:p>
            <a:pPr marL="0" marR="0" lvl="0" indent="0" algn="ctr" defTabSz="914400" rtl="0" eaLnBrk="1" fontAlgn="auto" latinLnBrk="0" hangingPunct="1">
              <a:lnSpc>
                <a:spcPts val="44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71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ctr" defTabSz="914400" rtl="0" eaLnBrk="1" fontAlgn="auto" latinLnBrk="0" hangingPunct="1">
              <a:lnSpc>
                <a:spcPts val="44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71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Tim Klein, LCSW</a:t>
            </a:r>
          </a:p>
          <a:p>
            <a:pPr marL="0" marR="0" lvl="0" indent="0" algn="ctr" defTabSz="914400" rtl="0" eaLnBrk="1" fontAlgn="auto" latinLnBrk="0" hangingPunct="1">
              <a:lnSpc>
                <a:spcPts val="44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71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kleinti@bc.edu</a:t>
            </a:r>
          </a:p>
          <a:p>
            <a:pPr marL="0" marR="0" lvl="0" indent="0" algn="ctr" defTabSz="914400" rtl="0" eaLnBrk="1" fontAlgn="auto" latinLnBrk="0" hangingPunct="1">
              <a:lnSpc>
                <a:spcPts val="44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71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Center for Reflective Intelligence</a:t>
            </a:r>
          </a:p>
          <a:p>
            <a:pPr marL="0" marR="0" lvl="0" indent="0" algn="ctr" defTabSz="914400" rtl="0" eaLnBrk="1" fontAlgn="auto" latinLnBrk="0" hangingPunct="1">
              <a:lnSpc>
                <a:spcPts val="44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71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ctr" defTabSz="914400" rtl="0" eaLnBrk="1" fontAlgn="auto" latinLnBrk="0" hangingPunct="1">
              <a:lnSpc>
                <a:spcPts val="44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71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LaShawn Springer, Director of Inclusive Pedagogy</a:t>
            </a:r>
          </a:p>
          <a:p>
            <a:pPr marL="0" marR="0" lvl="0" indent="0" algn="ctr" defTabSz="914400" rtl="0" eaLnBrk="1" fontAlgn="auto" latinLnBrk="0" hangingPunct="1">
              <a:lnSpc>
                <a:spcPts val="44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71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Macmillan Learning </a:t>
            </a:r>
          </a:p>
          <a:p>
            <a:pPr marL="0" marR="0" lvl="0" indent="0" algn="ctr" defTabSz="914400" rtl="0" eaLnBrk="1" fontAlgn="auto" latinLnBrk="0" hangingPunct="1">
              <a:lnSpc>
                <a:spcPts val="44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71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lashawn.springer@macmillan.com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0800000" flipH="1">
            <a:off x="-386342" y="8672227"/>
            <a:ext cx="12754600" cy="5924375"/>
          </a:xfrm>
          <a:custGeom>
            <a:avLst/>
            <a:gdLst/>
            <a:ahLst/>
            <a:cxnLst/>
            <a:rect l="l" t="t" r="r" b="b"/>
            <a:pathLst>
              <a:path w="12754600" h="5924375">
                <a:moveTo>
                  <a:pt x="12754601" y="0"/>
                </a:moveTo>
                <a:lnTo>
                  <a:pt x="0" y="0"/>
                </a:lnTo>
                <a:lnTo>
                  <a:pt x="0" y="5924375"/>
                </a:lnTo>
                <a:lnTo>
                  <a:pt x="12754601" y="5924375"/>
                </a:lnTo>
                <a:lnTo>
                  <a:pt x="12754601" y="0"/>
                </a:lnTo>
                <a:close/>
              </a:path>
            </a:pathLst>
          </a:custGeom>
          <a:blipFill>
            <a:blip r:embed="rId2"/>
            <a:stretch>
              <a:fillRect t="-2611" b="-261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99934" y="1047750"/>
            <a:ext cx="11971098" cy="2373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360"/>
              </a:lnSpc>
              <a:spcBef>
                <a:spcPct val="0"/>
              </a:spcBef>
            </a:pPr>
            <a:r>
              <a:rPr lang="en-US" sz="8000" spc="-320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They feel disconnected from their futures. </a:t>
            </a:r>
          </a:p>
        </p:txBody>
      </p:sp>
      <p:sp>
        <p:nvSpPr>
          <p:cNvPr id="4" name="Freeform 4"/>
          <p:cNvSpPr/>
          <p:nvPr/>
        </p:nvSpPr>
        <p:spPr>
          <a:xfrm rot="-4938651" flipH="1">
            <a:off x="10983450" y="217728"/>
            <a:ext cx="16496582" cy="8015104"/>
          </a:xfrm>
          <a:custGeom>
            <a:avLst/>
            <a:gdLst/>
            <a:ahLst/>
            <a:cxnLst/>
            <a:rect l="l" t="t" r="r" b="b"/>
            <a:pathLst>
              <a:path w="16496582" h="8015104">
                <a:moveTo>
                  <a:pt x="16496583" y="0"/>
                </a:moveTo>
                <a:lnTo>
                  <a:pt x="0" y="0"/>
                </a:lnTo>
                <a:lnTo>
                  <a:pt x="0" y="8015105"/>
                </a:lnTo>
                <a:lnTo>
                  <a:pt x="16496583" y="8015105"/>
                </a:lnTo>
                <a:lnTo>
                  <a:pt x="16496583" y="0"/>
                </a:lnTo>
                <a:close/>
              </a:path>
            </a:pathLst>
          </a:custGeom>
          <a:blipFill>
            <a:blip r:embed="rId3"/>
            <a:stretch>
              <a:fillRect l="-670" r="-1686" b="-22188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1694542" y="4699389"/>
            <a:ext cx="2922016" cy="12695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919"/>
              </a:lnSpc>
              <a:spcBef>
                <a:spcPct val="0"/>
              </a:spcBef>
            </a:pPr>
            <a:r>
              <a:rPr lang="en-US" sz="8265" b="1" spc="-165" dirty="0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&lt;50%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315338" y="4498474"/>
            <a:ext cx="1815108" cy="12512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19"/>
              </a:lnSpc>
              <a:spcBef>
                <a:spcPct val="0"/>
              </a:spcBef>
            </a:pPr>
            <a:r>
              <a:rPr lang="en-US" sz="8265" b="1" spc="-165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38%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346887" y="5845641"/>
            <a:ext cx="4359192" cy="1409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19"/>
              </a:lnSpc>
              <a:spcBef>
                <a:spcPct val="0"/>
              </a:spcBef>
            </a:pPr>
            <a:r>
              <a:rPr lang="en-US" sz="3099" spc="-3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of college grads regret a major decision (e.g., college, major).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346886" y="4400128"/>
            <a:ext cx="2301313" cy="12695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919"/>
              </a:lnSpc>
              <a:spcBef>
                <a:spcPct val="0"/>
              </a:spcBef>
            </a:pPr>
            <a:r>
              <a:rPr lang="en-US" sz="8265" b="1" spc="-165" dirty="0">
                <a:solidFill>
                  <a:srgbClr val="E6E3DB"/>
                </a:solidFill>
                <a:latin typeface="Kobe1.1 Bold"/>
                <a:ea typeface="Kobe1.1 Bold"/>
                <a:cs typeface="Kobe1.1 Bold"/>
                <a:sym typeface="Kobe1.1 Bold"/>
              </a:rPr>
              <a:t>51%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319566" y="5910616"/>
            <a:ext cx="4052264" cy="94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19"/>
              </a:lnSpc>
              <a:spcBef>
                <a:spcPct val="0"/>
              </a:spcBef>
            </a:pPr>
            <a:r>
              <a:rPr lang="en-US" sz="3099" spc="-3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"don't know what to do with their lives."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694542" y="5982170"/>
            <a:ext cx="4354969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19"/>
              </a:lnSpc>
              <a:spcBef>
                <a:spcPct val="0"/>
              </a:spcBef>
            </a:pPr>
            <a:r>
              <a:rPr lang="en-US" sz="3099" spc="-3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find meaningful work.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346887" y="7584445"/>
            <a:ext cx="2980209" cy="763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(Strada &amp; Gallup, 2017)</a:t>
            </a:r>
          </a:p>
          <a:p>
            <a:pPr algn="ctr">
              <a:lnSpc>
                <a:spcPts val="3079"/>
              </a:lnSpc>
              <a:spcBef>
                <a:spcPct val="0"/>
              </a:spcBef>
            </a:pPr>
            <a:endParaRPr lang="en-US" sz="2199">
              <a:solidFill>
                <a:srgbClr val="FFFFFF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7315338" y="7221859"/>
            <a:ext cx="3931791" cy="763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(Strada Ed Network, 2023)</a:t>
            </a:r>
          </a:p>
          <a:p>
            <a:pPr algn="l">
              <a:lnSpc>
                <a:spcPts val="3079"/>
              </a:lnSpc>
              <a:spcBef>
                <a:spcPct val="0"/>
              </a:spcBef>
            </a:pPr>
            <a:endParaRPr lang="en-US" sz="2199">
              <a:solidFill>
                <a:srgbClr val="FFFFFF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1694542" y="6630947"/>
            <a:ext cx="2922017" cy="763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(Gallup &amp; Bates, 2022)</a:t>
            </a:r>
          </a:p>
          <a:p>
            <a:pPr algn="ctr">
              <a:lnSpc>
                <a:spcPts val="3079"/>
              </a:lnSpc>
              <a:spcBef>
                <a:spcPct val="0"/>
              </a:spcBef>
            </a:pPr>
            <a:endParaRPr lang="en-US" sz="2199">
              <a:solidFill>
                <a:srgbClr val="FFFFFF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98356"/>
            <a:ext cx="495414" cy="460689"/>
          </a:xfrm>
          <a:custGeom>
            <a:avLst/>
            <a:gdLst/>
            <a:ahLst/>
            <a:cxnLst/>
            <a:rect l="l" t="t" r="r" b="b"/>
            <a:pathLst>
              <a:path w="495414" h="460689">
                <a:moveTo>
                  <a:pt x="0" y="0"/>
                </a:moveTo>
                <a:lnTo>
                  <a:pt x="495414" y="0"/>
                </a:lnTo>
                <a:lnTo>
                  <a:pt x="495414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9469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427359" y="526765"/>
            <a:ext cx="8929536" cy="9233471"/>
          </a:xfrm>
          <a:custGeom>
            <a:avLst/>
            <a:gdLst/>
            <a:ahLst/>
            <a:cxnLst/>
            <a:rect l="l" t="t" r="r" b="b"/>
            <a:pathLst>
              <a:path w="8929536" h="9233471">
                <a:moveTo>
                  <a:pt x="0" y="0"/>
                </a:moveTo>
                <a:lnTo>
                  <a:pt x="8929535" y="0"/>
                </a:lnTo>
                <a:lnTo>
                  <a:pt x="8929535" y="9233470"/>
                </a:lnTo>
                <a:lnTo>
                  <a:pt x="0" y="92334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830857" y="1028700"/>
            <a:ext cx="7457143" cy="7710963"/>
          </a:xfrm>
          <a:custGeom>
            <a:avLst/>
            <a:gdLst/>
            <a:ahLst/>
            <a:cxnLst/>
            <a:rect l="l" t="t" r="r" b="b"/>
            <a:pathLst>
              <a:path w="7457143" h="7710963">
                <a:moveTo>
                  <a:pt x="0" y="0"/>
                </a:moveTo>
                <a:lnTo>
                  <a:pt x="7457143" y="0"/>
                </a:lnTo>
                <a:lnTo>
                  <a:pt x="745714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524114" y="1228725"/>
            <a:ext cx="16986183" cy="9525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600"/>
              </a:lnSpc>
            </a:pPr>
            <a:r>
              <a:rPr lang="en-US" sz="8000" spc="-320" dirty="0">
                <a:solidFill>
                  <a:srgbClr val="E6E3DB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When it comes to your students, </a:t>
            </a:r>
          </a:p>
          <a:p>
            <a:pPr algn="l">
              <a:lnSpc>
                <a:spcPts val="9600"/>
              </a:lnSpc>
            </a:pPr>
            <a:r>
              <a:rPr lang="en-US" sz="8000" spc="-320" dirty="0">
                <a:solidFill>
                  <a:srgbClr val="E6E3DB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where do you see disconnection showing up the most?</a:t>
            </a:r>
          </a:p>
          <a:p>
            <a:pPr algn="l">
              <a:lnSpc>
                <a:spcPts val="6000"/>
              </a:lnSpc>
            </a:pPr>
            <a:endParaRPr lang="en-US" sz="8000" spc="-320" dirty="0">
              <a:solidFill>
                <a:srgbClr val="E6E3DB"/>
              </a:solidFill>
              <a:latin typeface="CoFo Holz Light"/>
              <a:ea typeface="CoFo Holz Light"/>
              <a:cs typeface="CoFo Holz Light"/>
              <a:sym typeface="CoFo Holz Light"/>
            </a:endParaRP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 (Choose up to two)</a:t>
            </a:r>
          </a:p>
          <a:p>
            <a:pPr algn="l">
              <a:lnSpc>
                <a:spcPts val="3719"/>
              </a:lnSpc>
            </a:pPr>
            <a:endParaRPr lang="en-US" sz="3099" spc="-3" dirty="0">
              <a:solidFill>
                <a:srgbClr val="E6E3DB"/>
              </a:solidFill>
              <a:latin typeface="Inter Light"/>
              <a:ea typeface="Inter Light"/>
              <a:cs typeface="Inter Light"/>
              <a:sym typeface="Inter Light"/>
            </a:endParaRP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A. Social isolation</a:t>
            </a: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B. Struggling with identity or self-worth</a:t>
            </a: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C. Disengagement from school</a:t>
            </a: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D. Anxiety about the future</a:t>
            </a:r>
          </a:p>
          <a:p>
            <a:pPr algn="l">
              <a:lnSpc>
                <a:spcPts val="3719"/>
              </a:lnSpc>
            </a:pPr>
            <a:r>
              <a:rPr lang="en-US" sz="3099" spc="-3" dirty="0">
                <a:solidFill>
                  <a:srgbClr val="E6E3DB"/>
                </a:solidFill>
                <a:latin typeface="Inter Light"/>
                <a:ea typeface="Inter Light"/>
                <a:cs typeface="Inter Light"/>
                <a:sym typeface="Inter Light"/>
              </a:rPr>
              <a:t>E. Something else?</a:t>
            </a:r>
          </a:p>
          <a:p>
            <a:pPr algn="l">
              <a:lnSpc>
                <a:spcPts val="14400"/>
              </a:lnSpc>
            </a:pPr>
            <a:endParaRPr lang="en-US" sz="3099" spc="-3" dirty="0">
              <a:solidFill>
                <a:srgbClr val="E6E3DB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F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98356"/>
            <a:ext cx="495414" cy="460689"/>
          </a:xfrm>
          <a:custGeom>
            <a:avLst/>
            <a:gdLst/>
            <a:ahLst/>
            <a:cxnLst/>
            <a:rect l="l" t="t" r="r" b="b"/>
            <a:pathLst>
              <a:path w="495414" h="460689">
                <a:moveTo>
                  <a:pt x="0" y="0"/>
                </a:moveTo>
                <a:lnTo>
                  <a:pt x="495414" y="0"/>
                </a:lnTo>
                <a:lnTo>
                  <a:pt x="495414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9469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427359" y="526765"/>
            <a:ext cx="8929536" cy="9233471"/>
          </a:xfrm>
          <a:custGeom>
            <a:avLst/>
            <a:gdLst/>
            <a:ahLst/>
            <a:cxnLst/>
            <a:rect l="l" t="t" r="r" b="b"/>
            <a:pathLst>
              <a:path w="8929536" h="9233471">
                <a:moveTo>
                  <a:pt x="0" y="0"/>
                </a:moveTo>
                <a:lnTo>
                  <a:pt x="8929535" y="0"/>
                </a:lnTo>
                <a:lnTo>
                  <a:pt x="8929535" y="9233470"/>
                </a:lnTo>
                <a:lnTo>
                  <a:pt x="0" y="92334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017206" y="2049273"/>
            <a:ext cx="7457143" cy="7710963"/>
          </a:xfrm>
          <a:custGeom>
            <a:avLst/>
            <a:gdLst/>
            <a:ahLst/>
            <a:cxnLst/>
            <a:rect l="l" t="t" r="r" b="b"/>
            <a:pathLst>
              <a:path w="7457143" h="7710963">
                <a:moveTo>
                  <a:pt x="0" y="0"/>
                </a:moveTo>
                <a:lnTo>
                  <a:pt x="7457144" y="0"/>
                </a:lnTo>
                <a:lnTo>
                  <a:pt x="7457144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524114" y="4219575"/>
            <a:ext cx="16986183" cy="1838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400"/>
              </a:lnSpc>
            </a:pPr>
            <a:r>
              <a:rPr lang="en-US" sz="12000" spc="-480">
                <a:solidFill>
                  <a:srgbClr val="E6E3DB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Why is this happening?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2A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98356"/>
            <a:ext cx="495414" cy="460689"/>
          </a:xfrm>
          <a:custGeom>
            <a:avLst/>
            <a:gdLst/>
            <a:ahLst/>
            <a:cxnLst/>
            <a:rect l="l" t="t" r="r" b="b"/>
            <a:pathLst>
              <a:path w="495414" h="460689">
                <a:moveTo>
                  <a:pt x="0" y="0"/>
                </a:moveTo>
                <a:lnTo>
                  <a:pt x="495414" y="0"/>
                </a:lnTo>
                <a:lnTo>
                  <a:pt x="495414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94698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943601" y="3478761"/>
            <a:ext cx="16451237" cy="31778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548"/>
              </a:lnSpc>
            </a:pPr>
            <a:r>
              <a:rPr lang="en-US" sz="10456" spc="-418">
                <a:solidFill>
                  <a:srgbClr val="E6E3DB"/>
                </a:solidFill>
                <a:latin typeface="CoFo Holz"/>
                <a:ea typeface="CoFo Holz"/>
                <a:cs typeface="CoFo Holz"/>
                <a:sym typeface="CoFo Holz"/>
              </a:rPr>
              <a:t>We’ve never taught people how to          </a:t>
            </a:r>
          </a:p>
        </p:txBody>
      </p:sp>
      <p:sp>
        <p:nvSpPr>
          <p:cNvPr id="4" name="Freeform 4"/>
          <p:cNvSpPr/>
          <p:nvPr/>
        </p:nvSpPr>
        <p:spPr>
          <a:xfrm>
            <a:off x="17259300" y="798356"/>
            <a:ext cx="356175" cy="460689"/>
          </a:xfrm>
          <a:custGeom>
            <a:avLst/>
            <a:gdLst/>
            <a:ahLst/>
            <a:cxnLst/>
            <a:rect l="l" t="t" r="r" b="b"/>
            <a:pathLst>
              <a:path w="356175" h="460689">
                <a:moveTo>
                  <a:pt x="0" y="0"/>
                </a:moveTo>
                <a:lnTo>
                  <a:pt x="356175" y="0"/>
                </a:lnTo>
                <a:lnTo>
                  <a:pt x="356175" y="460688"/>
                </a:lnTo>
                <a:lnTo>
                  <a:pt x="0" y="4606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9493" r="-32281" b="-355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7394838" y="9258300"/>
            <a:ext cx="85099" cy="460689"/>
          </a:xfrm>
          <a:custGeom>
            <a:avLst/>
            <a:gdLst/>
            <a:ahLst/>
            <a:cxnLst/>
            <a:rect l="l" t="t" r="r" b="b"/>
            <a:pathLst>
              <a:path w="85099" h="460689">
                <a:moveTo>
                  <a:pt x="0" y="0"/>
                </a:moveTo>
                <a:lnTo>
                  <a:pt x="85099" y="0"/>
                </a:lnTo>
                <a:lnTo>
                  <a:pt x="85099" y="460689"/>
                </a:lnTo>
                <a:lnTo>
                  <a:pt x="0" y="4606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3457"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4986853" y="4997612"/>
            <a:ext cx="3229668" cy="1752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742"/>
              </a:lnSpc>
              <a:spcBef>
                <a:spcPct val="0"/>
              </a:spcBef>
            </a:pPr>
            <a:r>
              <a:rPr lang="en-US" sz="11452" spc="-229">
                <a:solidFill>
                  <a:srgbClr val="E6E3DB"/>
                </a:solidFill>
                <a:latin typeface="Kobe1.1"/>
                <a:ea typeface="Kobe1.1"/>
                <a:cs typeface="Kobe1.1"/>
                <a:sym typeface="Kobe1.1"/>
              </a:rPr>
              <a:t>play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937590" y="4920537"/>
            <a:ext cx="6179775" cy="1752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742"/>
              </a:lnSpc>
              <a:spcBef>
                <a:spcPct val="0"/>
              </a:spcBef>
            </a:pPr>
            <a:r>
              <a:rPr lang="en-US" sz="11452" spc="-229">
                <a:solidFill>
                  <a:srgbClr val="E6E3DB"/>
                </a:solidFill>
                <a:latin typeface="Kobe1.1"/>
                <a:ea typeface="Kobe1.1"/>
                <a:cs typeface="Kobe1.1"/>
                <a:sym typeface="Kobe1.1"/>
              </a:rPr>
              <a:t>game.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109838" y="5084212"/>
            <a:ext cx="2035252" cy="15889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548"/>
              </a:lnSpc>
            </a:pPr>
            <a:r>
              <a:rPr lang="en-US" sz="10456" spc="-418">
                <a:solidFill>
                  <a:srgbClr val="E6E3DB"/>
                </a:solidFill>
                <a:latin typeface="CoFo Holz"/>
                <a:ea typeface="CoFo Holz"/>
                <a:cs typeface="CoFo Holz"/>
                <a:sym typeface="CoFo Holz"/>
              </a:rPr>
              <a:t>the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7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33325" y="3100794"/>
            <a:ext cx="9541882" cy="6357279"/>
          </a:xfrm>
          <a:custGeom>
            <a:avLst/>
            <a:gdLst/>
            <a:ahLst/>
            <a:cxnLst/>
            <a:rect l="l" t="t" r="r" b="b"/>
            <a:pathLst>
              <a:path w="9541882" h="6357279">
                <a:moveTo>
                  <a:pt x="0" y="0"/>
                </a:moveTo>
                <a:lnTo>
                  <a:pt x="9541882" y="0"/>
                </a:lnTo>
                <a:lnTo>
                  <a:pt x="9541882" y="6357279"/>
                </a:lnTo>
                <a:lnTo>
                  <a:pt x="0" y="63572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3060447" y="5715000"/>
            <a:ext cx="13292804" cy="6573896"/>
          </a:xfrm>
          <a:custGeom>
            <a:avLst/>
            <a:gdLst/>
            <a:ahLst/>
            <a:cxnLst/>
            <a:rect l="l" t="t" r="r" b="b"/>
            <a:pathLst>
              <a:path w="13292804" h="6573896">
                <a:moveTo>
                  <a:pt x="0" y="0"/>
                </a:moveTo>
                <a:lnTo>
                  <a:pt x="13292804" y="0"/>
                </a:lnTo>
                <a:lnTo>
                  <a:pt x="13292804" y="6573896"/>
                </a:lnTo>
                <a:lnTo>
                  <a:pt x="0" y="65738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10800000">
            <a:off x="1233313" y="1934748"/>
            <a:ext cx="926885" cy="5997494"/>
          </a:xfrm>
          <a:custGeom>
            <a:avLst/>
            <a:gdLst/>
            <a:ahLst/>
            <a:cxnLst/>
            <a:rect l="l" t="t" r="r" b="b"/>
            <a:pathLst>
              <a:path w="926885" h="5997494">
                <a:moveTo>
                  <a:pt x="0" y="0"/>
                </a:moveTo>
                <a:lnTo>
                  <a:pt x="926886" y="0"/>
                </a:lnTo>
                <a:lnTo>
                  <a:pt x="926886" y="5997494"/>
                </a:lnTo>
                <a:lnTo>
                  <a:pt x="0" y="599749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7259300" y="9220200"/>
            <a:ext cx="152400" cy="190500"/>
          </a:xfrm>
          <a:prstGeom prst="rect">
            <a:avLst/>
          </a:prstGeom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FFFFFF"/>
                </a:solidFill>
                <a:latin typeface="Inter Light"/>
                <a:ea typeface="Inter Light"/>
                <a:cs typeface="Inter Light"/>
                <a:sym typeface="Inter Light"/>
              </a:rPr>
              <a:t>11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023107" y="1382298"/>
            <a:ext cx="5645097" cy="40157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529"/>
              </a:lnSpc>
              <a:spcBef>
                <a:spcPct val="0"/>
              </a:spcBef>
            </a:pPr>
            <a:r>
              <a:rPr lang="en-US" sz="8999" spc="-359">
                <a:solidFill>
                  <a:srgbClr val="F0EBE3"/>
                </a:solidFill>
                <a:latin typeface="CoFo Holz Light"/>
                <a:ea typeface="CoFo Holz Light"/>
                <a:cs typeface="CoFo Holz Light"/>
                <a:sym typeface="CoFo Holz Light"/>
              </a:rPr>
              <a:t>How Do I Become Successful?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10066</TotalTime>
  <Words>1236</Words>
  <Application>Microsoft Office PowerPoint</Application>
  <PresentationFormat>Custom</PresentationFormat>
  <Paragraphs>206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4" baseType="lpstr">
      <vt:lpstr>Calibri</vt:lpstr>
      <vt:lpstr>CoFo Holz</vt:lpstr>
      <vt:lpstr>CoFo Holz Light</vt:lpstr>
      <vt:lpstr>Kobe1.1 Bold</vt:lpstr>
      <vt:lpstr>Kobe1.1</vt:lpstr>
      <vt:lpstr>Arial</vt:lpstr>
      <vt:lpstr>Inter Bold</vt:lpstr>
      <vt:lpstr>Inter Light</vt:lpstr>
      <vt:lpstr>Figtree Medium</vt:lpstr>
      <vt:lpstr>Inter Italics</vt:lpstr>
      <vt:lpstr>Inter</vt:lpstr>
      <vt:lpstr>Figtree</vt:lpstr>
      <vt:lpstr>CoFo Holz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Disconnection to Belonging</dc:title>
  <dc:creator>Springer, LaShawn</dc:creator>
  <cp:lastModifiedBy>Springer, LaShawn</cp:lastModifiedBy>
  <cp:revision>5</cp:revision>
  <dcterms:created xsi:type="dcterms:W3CDTF">2006-08-16T00:00:00Z</dcterms:created>
  <dcterms:modified xsi:type="dcterms:W3CDTF">2025-08-05T12:56:54Z</dcterms:modified>
  <dc:identifier>DAGuTi3DJTw</dc:identifier>
</cp:coreProperties>
</file>