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sldIdLst>
    <p:sldId id="256" r:id="rId2"/>
    <p:sldId id="309" r:id="rId3"/>
    <p:sldId id="322" r:id="rId4"/>
    <p:sldId id="324" r:id="rId5"/>
    <p:sldId id="310" r:id="rId6"/>
    <p:sldId id="323" r:id="rId7"/>
    <p:sldId id="326" r:id="rId8"/>
    <p:sldId id="328" r:id="rId9"/>
    <p:sldId id="327" r:id="rId10"/>
    <p:sldId id="338" r:id="rId11"/>
    <p:sldId id="330" r:id="rId12"/>
    <p:sldId id="331" r:id="rId13"/>
    <p:sldId id="332" r:id="rId14"/>
    <p:sldId id="336" r:id="rId15"/>
    <p:sldId id="337" r:id="rId16"/>
    <p:sldId id="335" r:id="rId17"/>
    <p:sldId id="333" r:id="rId18"/>
    <p:sldId id="334" r:id="rId19"/>
    <p:sldId id="320" r:id="rId20"/>
    <p:sldId id="329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35" y="6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9BB8A-1240-4814-A740-21E117F1FCD4}" type="datetimeFigureOut">
              <a:rPr lang="en-CA" smtClean="0"/>
              <a:t>2024-03-25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86730-0713-470C-8C74-D6B0E7B1C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11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98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474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3615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340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390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790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336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702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3099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241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18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693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41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958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01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342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599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853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63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6730-0713-470C-8C74-D6B0E7B1CCA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37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March 25,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582" y="529623"/>
            <a:ext cx="8342929" cy="1135673"/>
          </a:xfrm>
        </p:spPr>
        <p:txBody>
          <a:bodyPr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approaches to teaching business cycles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8274" y="2869180"/>
            <a:ext cx="3847452" cy="1135674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Kevin Milligan and Justin Wolfers</a:t>
            </a:r>
            <a:br>
              <a:rPr lang="en-US" sz="1800" b="1" dirty="0">
                <a:solidFill>
                  <a:schemeClr val="tx1"/>
                </a:solidFill>
              </a:rPr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87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Canadian macro policy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8EE88C-F820-E0DB-5AC5-15C426D1789E}"/>
              </a:ext>
            </a:extLst>
          </p:cNvPr>
          <p:cNvSpPr txBox="1"/>
          <p:nvPr/>
        </p:nvSpPr>
        <p:spPr>
          <a:xfrm>
            <a:off x="5563109" y="4310438"/>
            <a:ext cx="2498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tx2"/>
                </a:solidFill>
                <a:latin typeface="Freestyle Script" panose="030804020302050B0404" pitchFamily="66" charset="0"/>
                <a:cs typeface="Dreaming Outloud Pro" panose="020F0502020204030204" pitchFamily="66" charset="0"/>
              </a:rPr>
              <a:t>Fiscal Policy</a:t>
            </a:r>
          </a:p>
        </p:txBody>
      </p:sp>
      <p:pic>
        <p:nvPicPr>
          <p:cNvPr id="20" name="Content Placeholder 19" descr="A sign with text on it&#10;&#10;Description automatically generated">
            <a:extLst>
              <a:ext uri="{FF2B5EF4-FFF2-40B4-BE49-F238E27FC236}">
                <a16:creationId xmlns:a16="http://schemas.microsoft.com/office/drawing/2014/main" id="{9B6E5728-0A34-9C84-118F-CAE314BFDA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966" y="1655683"/>
            <a:ext cx="3800554" cy="268979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6B229-AD83-5C0F-A017-C47CEB6D73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726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The Canadian Way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244F58-B9E1-6205-62CE-912488B41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 just monetary policy is different.</a:t>
            </a:r>
          </a:p>
          <a:p>
            <a:endParaRPr lang="en-CA" dirty="0"/>
          </a:p>
          <a:p>
            <a:r>
              <a:rPr lang="en-CA" dirty="0"/>
              <a:t>Students need to understand our fiscal institutions to get fiscal policy right.</a:t>
            </a:r>
          </a:p>
        </p:txBody>
      </p:sp>
    </p:spTree>
    <p:extLst>
      <p:ext uri="{BB962C8B-B14F-4D97-AF65-F5344CB8AC3E}">
        <p14:creationId xmlns:p14="http://schemas.microsoft.com/office/powerpoint/2010/main" val="1862904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The Canadian Way</a:t>
            </a:r>
          </a:p>
        </p:txBody>
      </p:sp>
      <p:pic>
        <p:nvPicPr>
          <p:cNvPr id="9" name="Content Placeholder 8" descr="A person walking in front of a row of flags&#10;&#10;Description automatically generated">
            <a:extLst>
              <a:ext uri="{FF2B5EF4-FFF2-40B4-BE49-F238E27FC236}">
                <a16:creationId xmlns:a16="http://schemas.microsoft.com/office/drawing/2014/main" id="{647E2E74-8AC0-8177-5D86-DC25DBA483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381" y="1200150"/>
            <a:ext cx="4395831" cy="3657600"/>
          </a:xfrm>
        </p:spPr>
      </p:pic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7884034-9684-BE1E-4EC5-AD958C7CCA13}"/>
              </a:ext>
            </a:extLst>
          </p:cNvPr>
          <p:cNvCxnSpPr/>
          <p:nvPr/>
        </p:nvCxnSpPr>
        <p:spPr>
          <a:xfrm>
            <a:off x="1628131" y="1957388"/>
            <a:ext cx="2128837" cy="1764506"/>
          </a:xfrm>
          <a:prstGeom prst="curvedConnector3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D585116-1EBA-35C3-B2C8-E275A922D256}"/>
              </a:ext>
            </a:extLst>
          </p:cNvPr>
          <p:cNvSpPr txBox="1"/>
          <p:nvPr/>
        </p:nvSpPr>
        <p:spPr>
          <a:xfrm>
            <a:off x="378838" y="1258958"/>
            <a:ext cx="2498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tx2"/>
                </a:solidFill>
                <a:latin typeface="Freestyle Script" panose="030804020302050B0404" pitchFamily="66" charset="0"/>
                <a:cs typeface="Dreaming Outloud Pro" panose="020F0502020204030204" pitchFamily="66" charset="0"/>
              </a:rPr>
              <a:t>New Shoes!</a:t>
            </a:r>
          </a:p>
        </p:txBody>
      </p:sp>
    </p:spTree>
    <p:extLst>
      <p:ext uri="{BB962C8B-B14F-4D97-AF65-F5344CB8AC3E}">
        <p14:creationId xmlns:p14="http://schemas.microsoft.com/office/powerpoint/2010/main" val="2593098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Who does what?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244F58-B9E1-6205-62CE-912488B416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Can’t talk fiscal policy without a rundown of who does what.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Pensions, schools, health, defence.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F86FE2-03A1-9D6D-3E8C-0C02EA3F80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82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Who does what?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244F58-B9E1-6205-62CE-912488B416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Can’t talk fiscal policy without a rundown of who does what.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Pensions, schools, health, defence.</a:t>
            </a:r>
          </a:p>
        </p:txBody>
      </p:sp>
      <p:pic>
        <p:nvPicPr>
          <p:cNvPr id="10" name="Content Placeholder 9" descr="A graph showing the government spending over time&#10;&#10;Description automatically generated">
            <a:extLst>
              <a:ext uri="{FF2B5EF4-FFF2-40B4-BE49-F238E27FC236}">
                <a16:creationId xmlns:a16="http://schemas.microsoft.com/office/drawing/2014/main" id="{0FC5EC47-646F-663F-9A81-0BCE5F4130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450239"/>
            <a:ext cx="4038600" cy="2863734"/>
          </a:xfrm>
        </p:spPr>
      </p:pic>
    </p:spTree>
    <p:extLst>
      <p:ext uri="{BB962C8B-B14F-4D97-AF65-F5344CB8AC3E}">
        <p14:creationId xmlns:p14="http://schemas.microsoft.com/office/powerpoint/2010/main" val="48384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Who does what?</a:t>
            </a:r>
          </a:p>
        </p:txBody>
      </p:sp>
      <p:pic>
        <p:nvPicPr>
          <p:cNvPr id="4" name="Content Placeholder 3" descr="A close up of a text&#10;&#10;Description automatically generated">
            <a:extLst>
              <a:ext uri="{FF2B5EF4-FFF2-40B4-BE49-F238E27FC236}">
                <a16:creationId xmlns:a16="http://schemas.microsoft.com/office/drawing/2014/main" id="{71632693-D0F0-4D27-DB14-834AEA525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1" y="2700337"/>
            <a:ext cx="8518211" cy="1935957"/>
          </a:xfr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9CE51D0-6357-4F13-D1FF-9DF9578BBB4F}"/>
              </a:ext>
            </a:extLst>
          </p:cNvPr>
          <p:cNvSpPr txBox="1">
            <a:spLocks/>
          </p:cNvSpPr>
          <p:nvPr/>
        </p:nvSpPr>
        <p:spPr>
          <a:xfrm>
            <a:off x="457200" y="1200150"/>
            <a:ext cx="8229600" cy="1243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Not just fed/prov/local….</a:t>
            </a:r>
          </a:p>
          <a:p>
            <a:r>
              <a:rPr lang="en-CA" dirty="0"/>
              <a:t>Opportunity for organic indigenous content.</a:t>
            </a:r>
          </a:p>
        </p:txBody>
      </p:sp>
    </p:spTree>
    <p:extLst>
      <p:ext uri="{BB962C8B-B14F-4D97-AF65-F5344CB8AC3E}">
        <p14:creationId xmlns:p14="http://schemas.microsoft.com/office/powerpoint/2010/main" val="1608278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Is debt a problem?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244F58-B9E1-6205-62CE-912488B416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story of government debt in Canada follows its own path.</a:t>
            </a:r>
          </a:p>
          <a:p>
            <a:endParaRPr lang="en-CA" dirty="0"/>
          </a:p>
          <a:p>
            <a:r>
              <a:rPr lang="en-CA" dirty="0"/>
              <a:t>Too big? Not a problem? A balanced discussion.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DFBC7E5-AC50-D735-3B78-1D3556CA27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032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Is debt a problem?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244F58-B9E1-6205-62CE-912488B416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You have to get the story right.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7B904-1652-DAA6-A6EA-AE14649F4F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09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Is debt a problem?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244F58-B9E1-6205-62CE-912488B416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You have to get the story right.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It’s provincial more than federal debt that might cause problems.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6" name="Content Placeholder 5" descr="A graph showing the percentage of the government debt&#10;&#10;Description automatically generated">
            <a:extLst>
              <a:ext uri="{FF2B5EF4-FFF2-40B4-BE49-F238E27FC236}">
                <a16:creationId xmlns:a16="http://schemas.microsoft.com/office/drawing/2014/main" id="{66F8E41B-1256-323A-4914-C0DAEE2E5F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1255014"/>
            <a:ext cx="3048000" cy="3181350"/>
          </a:xfrm>
        </p:spPr>
      </p:pic>
    </p:spTree>
    <p:extLst>
      <p:ext uri="{BB962C8B-B14F-4D97-AF65-F5344CB8AC3E}">
        <p14:creationId xmlns:p14="http://schemas.microsoft.com/office/powerpoint/2010/main" val="4214441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more…</a:t>
            </a:r>
          </a:p>
        </p:txBody>
      </p:sp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05097C94-3E1D-B232-6F37-A5125D5DB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793" y="1143000"/>
            <a:ext cx="6666414" cy="3847893"/>
          </a:xfrm>
        </p:spPr>
      </p:pic>
    </p:spTree>
    <p:extLst>
      <p:ext uri="{BB962C8B-B14F-4D97-AF65-F5344CB8AC3E}">
        <p14:creationId xmlns:p14="http://schemas.microsoft.com/office/powerpoint/2010/main" val="65015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Canadian macro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118" y="1204722"/>
            <a:ext cx="4315691" cy="3538728"/>
          </a:xfrm>
        </p:spPr>
        <p:txBody>
          <a:bodyPr>
            <a:normAutofit/>
          </a:bodyPr>
          <a:lstStyle/>
          <a:p>
            <a:r>
              <a:rPr lang="en-US" dirty="0"/>
              <a:t>How do actual policy makers discuss macro?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do our students read?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6" name="Content Placeholder 15" descr="Office of the Prime Minister and Privy Council&#10;">
            <a:extLst>
              <a:ext uri="{FF2B5EF4-FFF2-40B4-BE49-F238E27FC236}">
                <a16:creationId xmlns:a16="http://schemas.microsoft.com/office/drawing/2014/main" id="{B1809D99-B731-F001-0637-DA6BC0F88C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04396"/>
            <a:ext cx="4501882" cy="2976342"/>
          </a:xfrm>
        </p:spPr>
      </p:pic>
    </p:spTree>
    <p:extLst>
      <p:ext uri="{BB962C8B-B14F-4D97-AF65-F5344CB8AC3E}">
        <p14:creationId xmlns:p14="http://schemas.microsoft.com/office/powerpoint/2010/main" val="273787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582" y="529623"/>
            <a:ext cx="8342929" cy="1135673"/>
          </a:xfrm>
        </p:spPr>
        <p:txBody>
          <a:bodyPr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approaches to teaching business cycles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8274" y="2869180"/>
            <a:ext cx="3847452" cy="1135674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Kevin Milligan and Justin Wolfers</a:t>
            </a:r>
            <a:br>
              <a:rPr lang="en-US" sz="1800" b="1" dirty="0">
                <a:solidFill>
                  <a:schemeClr val="tx1"/>
                </a:solidFill>
              </a:rPr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Canadian macro policy</a:t>
            </a:r>
          </a:p>
        </p:txBody>
      </p:sp>
      <p:pic>
        <p:nvPicPr>
          <p:cNvPr id="15" name="Content Placeholder 14" descr="Bank of Canada">
            <a:extLst>
              <a:ext uri="{FF2B5EF4-FFF2-40B4-BE49-F238E27FC236}">
                <a16:creationId xmlns:a16="http://schemas.microsoft.com/office/drawing/2014/main" id="{B0505412-4DDA-A73D-D3A7-98ADBCE3DF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5683"/>
            <a:ext cx="4038600" cy="2692400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66F92B-E023-635E-7EC8-680F34232C34}"/>
              </a:ext>
            </a:extLst>
          </p:cNvPr>
          <p:cNvSpPr txBox="1"/>
          <p:nvPr/>
        </p:nvSpPr>
        <p:spPr>
          <a:xfrm>
            <a:off x="942647" y="4297771"/>
            <a:ext cx="2498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tx2"/>
                </a:solidFill>
                <a:latin typeface="Freestyle Script" panose="030804020302050B0404" pitchFamily="66" charset="0"/>
                <a:cs typeface="Dreaming Outloud Pro" panose="020F0502020204030204" pitchFamily="66" charset="0"/>
              </a:rPr>
              <a:t>Monetary Policy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8EE88C-F820-E0DB-5AC5-15C426D1789E}"/>
              </a:ext>
            </a:extLst>
          </p:cNvPr>
          <p:cNvSpPr txBox="1"/>
          <p:nvPr/>
        </p:nvSpPr>
        <p:spPr>
          <a:xfrm>
            <a:off x="5563109" y="4310438"/>
            <a:ext cx="2498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tx2"/>
                </a:solidFill>
                <a:latin typeface="Freestyle Script" panose="030804020302050B0404" pitchFamily="66" charset="0"/>
                <a:cs typeface="Dreaming Outloud Pro" panose="020F0502020204030204" pitchFamily="66" charset="0"/>
              </a:rPr>
              <a:t>Fiscal Policy</a:t>
            </a:r>
          </a:p>
        </p:txBody>
      </p:sp>
      <p:pic>
        <p:nvPicPr>
          <p:cNvPr id="20" name="Content Placeholder 19" descr="A sign with text on it&#10;&#10;Description automatically generated">
            <a:extLst>
              <a:ext uri="{FF2B5EF4-FFF2-40B4-BE49-F238E27FC236}">
                <a16:creationId xmlns:a16="http://schemas.microsoft.com/office/drawing/2014/main" id="{9B6E5728-0A34-9C84-118F-CAE314BFDA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966" y="1655683"/>
            <a:ext cx="3800554" cy="2689791"/>
          </a:xfrm>
        </p:spPr>
      </p:pic>
    </p:spTree>
    <p:extLst>
      <p:ext uri="{BB962C8B-B14F-4D97-AF65-F5344CB8AC3E}">
        <p14:creationId xmlns:p14="http://schemas.microsoft.com/office/powerpoint/2010/main" val="5000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Canadian macro policy</a:t>
            </a:r>
          </a:p>
        </p:txBody>
      </p:sp>
      <p:pic>
        <p:nvPicPr>
          <p:cNvPr id="15" name="Content Placeholder 14" descr="Bank of Canada">
            <a:extLst>
              <a:ext uri="{FF2B5EF4-FFF2-40B4-BE49-F238E27FC236}">
                <a16:creationId xmlns:a16="http://schemas.microsoft.com/office/drawing/2014/main" id="{B0505412-4DDA-A73D-D3A7-98ADBCE3DF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5683"/>
            <a:ext cx="4038600" cy="2692400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66F92B-E023-635E-7EC8-680F34232C34}"/>
              </a:ext>
            </a:extLst>
          </p:cNvPr>
          <p:cNvSpPr txBox="1"/>
          <p:nvPr/>
        </p:nvSpPr>
        <p:spPr>
          <a:xfrm>
            <a:off x="942647" y="4297771"/>
            <a:ext cx="2498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tx2"/>
                </a:solidFill>
                <a:latin typeface="Freestyle Script" panose="030804020302050B0404" pitchFamily="66" charset="0"/>
                <a:cs typeface="Dreaming Outloud Pro" panose="020F0502020204030204" pitchFamily="66" charset="0"/>
              </a:rPr>
              <a:t>Monetary Policy</a:t>
            </a:r>
          </a:p>
        </p:txBody>
      </p:sp>
    </p:spTree>
    <p:extLst>
      <p:ext uri="{BB962C8B-B14F-4D97-AF65-F5344CB8AC3E}">
        <p14:creationId xmlns:p14="http://schemas.microsoft.com/office/powerpoint/2010/main" val="162099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Monetary: The Bank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1EE6D9-B4C2-4DDB-1078-292ECB51CB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Bank is not the Fed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Origin story</a:t>
            </a:r>
          </a:p>
          <a:p>
            <a:r>
              <a:rPr lang="en-CA" dirty="0"/>
              <a:t>Oversight</a:t>
            </a:r>
          </a:p>
          <a:p>
            <a:r>
              <a:rPr lang="en-CA" dirty="0"/>
              <a:t>History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10" name="Content Placeholder 9" descr="James Coyne">
            <a:extLst>
              <a:ext uri="{FF2B5EF4-FFF2-40B4-BE49-F238E27FC236}">
                <a16:creationId xmlns:a16="http://schemas.microsoft.com/office/drawing/2014/main" id="{75A5AF68-D85E-55C6-8052-EDF3A272C9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222" y="901770"/>
            <a:ext cx="2365595" cy="3538537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A1A89B6-CD2F-5A2E-F450-5BF03682B0F5}"/>
              </a:ext>
            </a:extLst>
          </p:cNvPr>
          <p:cNvSpPr txBox="1"/>
          <p:nvPr/>
        </p:nvSpPr>
        <p:spPr>
          <a:xfrm>
            <a:off x="5836833" y="4440307"/>
            <a:ext cx="200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tx2"/>
                </a:solidFill>
                <a:latin typeface="Freestyle Script" panose="030804020302050B0404" pitchFamily="66" charset="0"/>
                <a:cs typeface="Dreaming Outloud Pro" panose="020F0502020204030204" pitchFamily="66" charset="0"/>
              </a:rPr>
              <a:t>James Coyne</a:t>
            </a:r>
          </a:p>
        </p:txBody>
      </p:sp>
    </p:spTree>
    <p:extLst>
      <p:ext uri="{BB962C8B-B14F-4D97-AF65-F5344CB8AC3E}">
        <p14:creationId xmlns:p14="http://schemas.microsoft.com/office/powerpoint/2010/main" val="165687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Monetary: The Framework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1EE6D9-B4C2-4DDB-1078-292ECB51CB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2% target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Why</a:t>
            </a:r>
          </a:p>
          <a:p>
            <a:r>
              <a:rPr lang="en-CA" dirty="0"/>
              <a:t>How</a:t>
            </a:r>
          </a:p>
          <a:p>
            <a:r>
              <a:rPr lang="en-CA" dirty="0"/>
              <a:t>When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6" name="Content Placeholder 5" descr="A person in a suit sitting at a table with a microphone&#10;&#10;Description automatically generated">
            <a:extLst>
              <a:ext uri="{FF2B5EF4-FFF2-40B4-BE49-F238E27FC236}">
                <a16:creationId xmlns:a16="http://schemas.microsoft.com/office/drawing/2014/main" id="{C5E9DA6B-F149-6AD8-8C41-D48A979B03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7939"/>
            <a:ext cx="4038600" cy="2694084"/>
          </a:xfrm>
        </p:spPr>
      </p:pic>
    </p:spTree>
    <p:extLst>
      <p:ext uri="{BB962C8B-B14F-4D97-AF65-F5344CB8AC3E}">
        <p14:creationId xmlns:p14="http://schemas.microsoft.com/office/powerpoint/2010/main" val="4911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Monetary: Don’t fluff the details</a:t>
            </a:r>
          </a:p>
        </p:txBody>
      </p:sp>
      <p:pic>
        <p:nvPicPr>
          <p:cNvPr id="17" name="Content Placeholder 16" descr="A group of colorful sticky notes with black writing&#10;&#10;Description automatically generated">
            <a:extLst>
              <a:ext uri="{FF2B5EF4-FFF2-40B4-BE49-F238E27FC236}">
                <a16:creationId xmlns:a16="http://schemas.microsoft.com/office/drawing/2014/main" id="{B7C7450C-0F63-6BFF-B13A-A928D0CD4A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867" y="1200150"/>
            <a:ext cx="5490266" cy="3657600"/>
          </a:xfrm>
        </p:spPr>
      </p:pic>
    </p:spTree>
    <p:extLst>
      <p:ext uri="{BB962C8B-B14F-4D97-AF65-F5344CB8AC3E}">
        <p14:creationId xmlns:p14="http://schemas.microsoft.com/office/powerpoint/2010/main" val="188330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Monetary: Don’t fluff the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EBF0A-428E-6E9F-3951-81BD033760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I learned it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1EE6D9-B4C2-4DDB-1078-292ECB51CB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Open market operations? </a:t>
            </a:r>
          </a:p>
          <a:p>
            <a:r>
              <a:rPr lang="en-CA" dirty="0"/>
              <a:t>“discount window”?</a:t>
            </a:r>
          </a:p>
          <a:p>
            <a:r>
              <a:rPr lang="en-CA" dirty="0"/>
              <a:t>Money supply shifts?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15B8CDA-564D-DD4D-51CC-BB7858DC2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6DA6B7F-6A84-BFFD-4D8B-28BF6961D5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4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Monetary: Don’t fluff the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EBF0A-428E-6E9F-3951-81BD033760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I learned it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1EE6D9-B4C2-4DDB-1078-292ECB51CB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Open market operations? </a:t>
            </a:r>
          </a:p>
          <a:p>
            <a:r>
              <a:rPr lang="en-CA" dirty="0"/>
              <a:t>“discount window”?</a:t>
            </a:r>
          </a:p>
          <a:p>
            <a:r>
              <a:rPr lang="en-CA" dirty="0"/>
              <a:t>Money supply shifts?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6E4A2-B36F-C14A-BBC2-870163090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How it actually works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170B01-F739-356C-85EF-E665CD7F4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79" y="1828800"/>
            <a:ext cx="4146665" cy="2963466"/>
          </a:xfrm>
        </p:spPr>
        <p:txBody>
          <a:bodyPr/>
          <a:lstStyle/>
          <a:p>
            <a:r>
              <a:rPr lang="en-CA" dirty="0"/>
              <a:t>Bank rate / operating band.</a:t>
            </a:r>
          </a:p>
          <a:p>
            <a:r>
              <a:rPr lang="en-CA" dirty="0"/>
              <a:t>Managing overnight market as govt’s banker.</a:t>
            </a:r>
          </a:p>
          <a:p>
            <a:r>
              <a:rPr lang="en-CA" dirty="0"/>
              <a:t>Repos / reverse repos.</a:t>
            </a:r>
          </a:p>
          <a:p>
            <a:r>
              <a:rPr lang="en-CA" dirty="0"/>
              <a:t>Quantitative easing.</a:t>
            </a:r>
          </a:p>
        </p:txBody>
      </p:sp>
    </p:spTree>
    <p:extLst>
      <p:ext uri="{BB962C8B-B14F-4D97-AF65-F5344CB8AC3E}">
        <p14:creationId xmlns:p14="http://schemas.microsoft.com/office/powerpoint/2010/main" val="379443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1202</TotalTime>
  <Words>364</Words>
  <Application>Microsoft Office PowerPoint</Application>
  <PresentationFormat>On-screen Show (16:9)</PresentationFormat>
  <Paragraphs>103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Freestyle Script</vt:lpstr>
      <vt:lpstr>Clarity</vt:lpstr>
      <vt:lpstr>Modern approaches to teaching business cycles</vt:lpstr>
      <vt:lpstr>Teaching Canadian macro policy</vt:lpstr>
      <vt:lpstr>Teaching Canadian macro policy</vt:lpstr>
      <vt:lpstr>Teaching Canadian macro policy</vt:lpstr>
      <vt:lpstr>Monetary: The Bank</vt:lpstr>
      <vt:lpstr>Monetary: The Framework</vt:lpstr>
      <vt:lpstr>Monetary: Don’t fluff the details</vt:lpstr>
      <vt:lpstr>Monetary: Don’t fluff the details</vt:lpstr>
      <vt:lpstr>Monetary: Don’t fluff the details</vt:lpstr>
      <vt:lpstr>Teaching Canadian macro policy</vt:lpstr>
      <vt:lpstr>Fiscal: The Canadian Way</vt:lpstr>
      <vt:lpstr>Fiscal: The Canadian Way</vt:lpstr>
      <vt:lpstr>Fiscal: Who does what?</vt:lpstr>
      <vt:lpstr>Fiscal: Who does what?</vt:lpstr>
      <vt:lpstr>Fiscal: Who does what?</vt:lpstr>
      <vt:lpstr>Fiscal: Is debt a problem?</vt:lpstr>
      <vt:lpstr>Fiscal: Is debt a problem?</vt:lpstr>
      <vt:lpstr>Fiscal: Is debt a problem?</vt:lpstr>
      <vt:lpstr>To learn more…</vt:lpstr>
      <vt:lpstr>Modern approaches to teaching business cycles</vt:lpstr>
    </vt:vector>
  </TitlesOfParts>
  <Company>Canadian Journal of Higher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2016  Outlook</dc:title>
  <dc:creator>CJHE</dc:creator>
  <cp:lastModifiedBy>Milligan, Kevin</cp:lastModifiedBy>
  <cp:revision>86</cp:revision>
  <dcterms:created xsi:type="dcterms:W3CDTF">2016-01-26T07:22:14Z</dcterms:created>
  <dcterms:modified xsi:type="dcterms:W3CDTF">2024-03-26T05:31:09Z</dcterms:modified>
</cp:coreProperties>
</file>