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4" r:id="rId3"/>
    <p:sldId id="257" r:id="rId4"/>
    <p:sldId id="258" r:id="rId5"/>
    <p:sldId id="261" r:id="rId6"/>
    <p:sldId id="259" r:id="rId7"/>
    <p:sldId id="263" r:id="rId8"/>
    <p:sldId id="278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9" r:id="rId17"/>
    <p:sldId id="28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57"/>
    <p:restoredTop sz="95788"/>
  </p:normalViewPr>
  <p:slideViewPr>
    <p:cSldViewPr snapToGrid="0" snapToObjects="1">
      <p:cViewPr varScale="1">
        <p:scale>
          <a:sx n="128" d="100"/>
          <a:sy n="128" d="100"/>
        </p:scale>
        <p:origin x="1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282C5-BA94-BC46-8561-E8FAA75686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A6337E-555F-854A-A640-AAD072935A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4D76D-00A4-4A4E-A2D0-7DBA62103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8466-E4A8-8F49-B30A-33C473170791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25CAD-5DE4-8048-BECC-15CC1526F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29A502-C024-1946-92C9-CE72119DA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8DBD-3FB0-0546-8B87-41BF9B8F5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72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F0F11-43BF-454D-9653-3D1FB176A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C372E9-2BC0-DD4D-9D37-F4F93ABB98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A9CFC-A9A1-A043-968F-1BE682E8F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8466-E4A8-8F49-B30A-33C473170791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54ABB-9F9A-1243-B57C-E7329DA31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CB105-BB56-5E4E-B6B2-01D2F7A42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8DBD-3FB0-0546-8B87-41BF9B8F5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7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1542F7-48AD-1749-B1CD-5A4C5F987A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11C8F8-0328-9941-BD4B-6202D1F45F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01E63-ED69-AA40-9753-BD0B1A8B1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8466-E4A8-8F49-B30A-33C473170791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BDFFB-6DD5-6047-8C3C-AC6A391D9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1E277-BBE2-BE40-9C9B-095C98A4E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8DBD-3FB0-0546-8B87-41BF9B8F5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83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573D8-6FB2-584A-BCCD-F504F11F1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E26BE-CBA3-6742-A0AC-DA8A05C66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93B93-8B6F-FA48-8530-965CCCD38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8466-E4A8-8F49-B30A-33C473170791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9426B-530E-7041-95B5-22D34A3DA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F2ABD-6582-9B4E-AE4F-477F89B1B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8DBD-3FB0-0546-8B87-41BF9B8F5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4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BF5B0-4843-704D-9A08-9AC2FE11D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CF85FD-4955-2E47-B631-6C491A317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A3AF6-0925-7A47-8EFB-64FF88409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8466-E4A8-8F49-B30A-33C473170791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9EC46-DB5B-9A47-88CC-50AEBAE27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C0ED3-7D78-2C40-91C3-31008E6E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8DBD-3FB0-0546-8B87-41BF9B8F5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17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B743E-0692-3D4C-8CF8-3797D01C3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4EC07-A06C-BE4E-BB9E-087E94945D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B6FA86-EAE1-D248-9A74-62F2E690E5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328575-7952-7947-A327-837130010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8466-E4A8-8F49-B30A-33C473170791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A9903D-540F-C448-B3B2-09D3A6708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A3ED02-4D84-F44C-BECF-AC87D8D8C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8DBD-3FB0-0546-8B87-41BF9B8F5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0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322A5-7599-F94B-8536-937B5B49F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AB6CB2-5EEE-7846-9682-19BCE0453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4C410C-9567-FA4C-961A-2A44C54113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F74F74-2AE7-DC4E-AEDF-79EA4AFA52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3847D3-A4E4-2D40-87F2-9507C60FE5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A4DE6D-6F65-954B-8148-FCD765662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8466-E4A8-8F49-B30A-33C473170791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1E76A2-9444-1146-8E8F-C26D83EA4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33A15A-B361-C14B-BAAE-073BEA093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8DBD-3FB0-0546-8B87-41BF9B8F5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96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B5730-8310-984F-A3FC-FEE674296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D22EC1-D2A4-BF40-A3C8-06E08B8DC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8466-E4A8-8F49-B30A-33C473170791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B06EB5-8BEF-3E4E-A108-EAE3FBA21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DAAE73-F234-8744-9755-E6E3AD917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8DBD-3FB0-0546-8B87-41BF9B8F5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12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FC1311-E921-D244-BC4E-FA604A7E6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8466-E4A8-8F49-B30A-33C473170791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BE7DD0-E0F3-F04D-B19D-9443ABC5A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0F9606-0B5E-F847-9E7A-042999479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8DBD-3FB0-0546-8B87-41BF9B8F5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85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6AE6E-99AA-8D45-997E-823D378E1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7DA53-5A60-574E-9FEE-A2981972A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34B91F-8A13-B74B-9087-BF5EA766C9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2CBC28-8C4D-EC4A-9332-F9C5E6E41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8466-E4A8-8F49-B30A-33C473170791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B8453B-42D7-4C49-925D-993012050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040F2F-441C-BB45-982D-B2966D20B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8DBD-3FB0-0546-8B87-41BF9B8F5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3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3FE83-8C55-1549-907C-72361C93B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94BAE7-816F-7846-8A73-1A0F355E40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AD05BD-9F1B-7248-95DE-3378618BDF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054992-F5BD-6C4D-9CEF-AF5F768C6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8466-E4A8-8F49-B30A-33C473170791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FFA218-0E43-0F45-BA9A-21EBD672E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1622CD-C569-DC40-9CF8-FE70C3682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8DBD-3FB0-0546-8B87-41BF9B8F5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7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07B1DE-FB2B-0A43-A0BF-61397A2CF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CA2CC-2A48-4A4B-B905-FA6641CBE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3A821-807E-AB4E-9170-3C1DB9BB73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F8466-E4A8-8F49-B30A-33C473170791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814F5-12B8-F143-B885-DF38D857BD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AADA7-69D1-D042-A7EE-12323C3CF7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8DBD-3FB0-0546-8B87-41BF9B8F5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9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nytco.com/company/standards-ethic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thehill.com/homenews/media/441959-poynter-pulls-blacklist-of-unreliable-news-websites-after-backlash" TargetMode="External"/><Relationship Id="rId2" Type="http://schemas.openxmlformats.org/officeDocument/2006/relationships/hyperlink" Target="https://www.journalism.org/2014/10/21/section-1-media-sources-distinct-favorites-emerge-on-the-left-and-right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nopes.com/" TargetMode="External"/><Relationship Id="rId2" Type="http://schemas.openxmlformats.org/officeDocument/2006/relationships/hyperlink" Target="https://play.google.com/store/apps/details?id=com.cnets.fakey&amp;hl=en_U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washingtonpost.com/news/fact-checker/" TargetMode="External"/><Relationship Id="rId4" Type="http://schemas.openxmlformats.org/officeDocument/2006/relationships/hyperlink" Target="https://www.politifact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0D90F-B021-DA4C-AC1E-ACD84D3FBC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677882"/>
            <a:ext cx="9144000" cy="2387600"/>
          </a:xfrm>
        </p:spPr>
        <p:txBody>
          <a:bodyPr/>
          <a:lstStyle/>
          <a:p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REAL NEWS vs. FAKE NEWS</a:t>
            </a:r>
            <a:br>
              <a:rPr lang="en-US" b="1" dirty="0">
                <a:effectLst/>
              </a:rPr>
            </a:b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F13075-0970-584F-AC1C-23CD8B9603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Bettina </a:t>
            </a:r>
            <a:r>
              <a:rPr lang="en-US" dirty="0" err="1"/>
              <a:t>Fabos</a:t>
            </a:r>
            <a:endParaRPr lang="en-US" dirty="0"/>
          </a:p>
          <a:p>
            <a:r>
              <a:rPr lang="en-US" dirty="0"/>
              <a:t>Co-author, Media &amp; Culture</a:t>
            </a:r>
          </a:p>
        </p:txBody>
      </p:sp>
    </p:spTree>
    <p:extLst>
      <p:ext uri="{BB962C8B-B14F-4D97-AF65-F5344CB8AC3E}">
        <p14:creationId xmlns:p14="http://schemas.microsoft.com/office/powerpoint/2010/main" val="3160004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9C8F52-9087-0040-8B8E-F0B44C4BA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88DC74-1959-B144-9F6C-2B5E2B76B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6" y="653385"/>
            <a:ext cx="10168128" cy="4351338"/>
          </a:xfrm>
        </p:spPr>
        <p:txBody>
          <a:bodyPr>
            <a:normAutofit/>
          </a:bodyPr>
          <a:lstStyle/>
          <a:p>
            <a:pPr marL="914400" lvl="2" indent="0" fontAlgn="base">
              <a:buNone/>
            </a:pPr>
            <a:r>
              <a:rPr lang="en-US" sz="4000" b="1" dirty="0"/>
              <a:t>B. FALSE OR MISLEADING CLAIMS</a:t>
            </a:r>
            <a:r>
              <a:rPr lang="en-US" sz="4000" dirty="0"/>
              <a:t>: </a:t>
            </a:r>
          </a:p>
          <a:p>
            <a:pPr marL="914400" lvl="2" indent="0" fontAlgn="base">
              <a:buNone/>
            </a:pPr>
            <a:r>
              <a:rPr lang="en-US" sz="4000" dirty="0"/>
              <a:t>Validity of Claims</a:t>
            </a:r>
          </a:p>
          <a:p>
            <a:pPr marL="1428750" lvl="2" indent="-514350" fontAlgn="base">
              <a:buFont typeface="Arial" panose="020B0604020202020204" pitchFamily="34" charset="0"/>
              <a:buAutoNum type="arabicPeriod" startAt="4"/>
            </a:pPr>
            <a:r>
              <a:rPr lang="en-US" sz="3200" dirty="0"/>
              <a:t>Does the story provide verification through original reporting that cites multiple sources? </a:t>
            </a:r>
            <a:r>
              <a:rPr lang="en-US" sz="3200" dirty="0">
                <a:effectLst/>
              </a:rPr>
              <a:t>⬇️</a:t>
            </a:r>
          </a:p>
          <a:p>
            <a:pPr marL="1428750" lvl="2" indent="-514350" fontAlgn="base">
              <a:buFont typeface="Arial" panose="020B0604020202020204" pitchFamily="34" charset="0"/>
              <a:buAutoNum type="arabicPeriod" startAt="4"/>
            </a:pPr>
            <a:r>
              <a:rPr lang="en-US" sz="3200" dirty="0"/>
              <a:t>Does the story fact-check sources? </a:t>
            </a:r>
            <a:r>
              <a:rPr lang="en-US" sz="2400" dirty="0"/>
              <a:t>(Be wary of stories that accept potentially untruthful or incorrect quotes or allegations from sources at face value, and fail to question them.)</a:t>
            </a:r>
            <a:r>
              <a:rPr lang="en-US" sz="3200" dirty="0"/>
              <a:t> </a:t>
            </a:r>
            <a:r>
              <a:rPr lang="en-US" sz="3200" dirty="0">
                <a:effectLst/>
              </a:rPr>
              <a:t>⬇️</a:t>
            </a:r>
          </a:p>
          <a:p>
            <a:pPr marL="1428750" lvl="2" indent="-514350" fontAlgn="base">
              <a:buAutoNum type="arabicPeriod" startAt="4"/>
            </a:pPr>
            <a:endParaRPr lang="en-US" sz="3200" dirty="0"/>
          </a:p>
          <a:p>
            <a:pPr lvl="1" fontAlgn="base"/>
            <a:endParaRPr lang="en-US" sz="3200" dirty="0"/>
          </a:p>
          <a:p>
            <a:pPr lvl="1" fontAlgn="base"/>
            <a:endParaRPr lang="en-US" dirty="0"/>
          </a:p>
          <a:p>
            <a:pPr marL="457200" lvl="1" indent="0" fontAlgn="base">
              <a:buNone/>
            </a:pPr>
            <a:endParaRPr lang="en-US" dirty="0"/>
          </a:p>
          <a:p>
            <a:pPr lvl="1" fontAlgn="base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6C8A256-AAD4-CB4B-ADD7-5D027E551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776" y="4452015"/>
            <a:ext cx="7607300" cy="17526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53EF413-0CB0-6649-B559-C5FE946BB96C}"/>
              </a:ext>
            </a:extLst>
          </p:cNvPr>
          <p:cNvSpPr txBox="1"/>
          <p:nvPr/>
        </p:nvSpPr>
        <p:spPr>
          <a:xfrm>
            <a:off x="6274420" y="5742950"/>
            <a:ext cx="3281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Breitbart, Sept. 29, 2020</a:t>
            </a:r>
          </a:p>
        </p:txBody>
      </p:sp>
    </p:spTree>
    <p:extLst>
      <p:ext uri="{BB962C8B-B14F-4D97-AF65-F5344CB8AC3E}">
        <p14:creationId xmlns:p14="http://schemas.microsoft.com/office/powerpoint/2010/main" val="2562725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9C8F52-9087-0040-8B8E-F0B44C4BA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88DC74-1959-B144-9F6C-2B5E2B76B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847" y="294085"/>
            <a:ext cx="11353800" cy="4796398"/>
          </a:xfrm>
        </p:spPr>
        <p:txBody>
          <a:bodyPr>
            <a:normAutofit/>
          </a:bodyPr>
          <a:lstStyle/>
          <a:p>
            <a:pPr marL="914400" lvl="2" indent="0" fontAlgn="base">
              <a:buNone/>
            </a:pPr>
            <a:r>
              <a:rPr lang="en-US" sz="4000" b="1" dirty="0"/>
              <a:t>B. FALSE OR MISLEADING CLAIMS</a:t>
            </a:r>
            <a:r>
              <a:rPr lang="en-US" sz="4000" dirty="0"/>
              <a:t>: </a:t>
            </a:r>
          </a:p>
          <a:p>
            <a:pPr marL="914400" lvl="2" indent="0" fontAlgn="base">
              <a:buNone/>
            </a:pPr>
            <a:r>
              <a:rPr lang="en-US" sz="4000" dirty="0"/>
              <a:t>Validity of Claims</a:t>
            </a:r>
            <a:endParaRPr lang="en-US" dirty="0"/>
          </a:p>
          <a:p>
            <a:pPr marL="1371600" lvl="2" indent="-457200" fontAlgn="base">
              <a:buFont typeface="Arial" panose="020B0604020202020204" pitchFamily="34" charset="0"/>
              <a:buAutoNum type="arabicPeriod" startAt="6"/>
            </a:pPr>
            <a:r>
              <a:rPr lang="en-US" sz="3200" dirty="0"/>
              <a:t>Does the story cite original sources? </a:t>
            </a:r>
            <a:r>
              <a:rPr lang="en-US" sz="2400" dirty="0"/>
              <a:t>(Be wary of stories that rely heavily on secondary sources including social media posts and other published media reports as their main form of reporting.) </a:t>
            </a:r>
            <a:r>
              <a:rPr lang="en-US" sz="3200" dirty="0">
                <a:effectLst/>
              </a:rPr>
              <a:t>⬇️</a:t>
            </a:r>
            <a:br>
              <a:rPr lang="en-US" sz="3200" dirty="0">
                <a:effectLst/>
              </a:rPr>
            </a:br>
            <a:endParaRPr lang="en-US" sz="3200" dirty="0"/>
          </a:p>
          <a:p>
            <a:pPr marL="1371600" lvl="2" indent="-457200" fontAlgn="base">
              <a:buFont typeface="Arial" panose="020B0604020202020204" pitchFamily="34" charset="0"/>
              <a:buAutoNum type="arabicPeriod" startAt="6"/>
            </a:pPr>
            <a:r>
              <a:rPr lang="en-US" sz="3200" dirty="0"/>
              <a:t>Does the story cite external sources beyond its own news organization? </a:t>
            </a:r>
            <a:r>
              <a:rPr lang="en-US" sz="2400" dirty="0"/>
              <a:t>(Be wary of stories that rely on other stories from the same outlet.)</a:t>
            </a:r>
          </a:p>
          <a:p>
            <a:pPr marL="914400" lvl="2" indent="0" fontAlgn="base">
              <a:buNone/>
            </a:pPr>
            <a:endParaRPr lang="en-US" sz="3200" dirty="0">
              <a:effectLst/>
            </a:endParaRPr>
          </a:p>
          <a:p>
            <a:pPr marL="1428750" lvl="2" indent="-514350" fontAlgn="base">
              <a:buAutoNum type="arabicPeriod" startAt="6"/>
            </a:pPr>
            <a:endParaRPr lang="en-US" sz="3200" dirty="0">
              <a:effectLst/>
            </a:endParaRPr>
          </a:p>
          <a:p>
            <a:pPr lvl="1" fontAlgn="base"/>
            <a:endParaRPr lang="en-US" sz="3200" dirty="0"/>
          </a:p>
          <a:p>
            <a:pPr lvl="1" fontAlgn="base"/>
            <a:endParaRPr lang="en-US" dirty="0"/>
          </a:p>
          <a:p>
            <a:pPr marL="457200" lvl="1" indent="0" fontAlgn="base">
              <a:buNone/>
            </a:pPr>
            <a:endParaRPr lang="en-US" dirty="0"/>
          </a:p>
          <a:p>
            <a:pPr lvl="1" fontAlgn="base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E1DA752-9F60-6040-B619-52EF5BDC0C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9" y="4771657"/>
            <a:ext cx="7378148" cy="160926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9A6F22A-B942-7144-9456-1FE891F033A9}"/>
              </a:ext>
            </a:extLst>
          </p:cNvPr>
          <p:cNvSpPr txBox="1"/>
          <p:nvPr/>
        </p:nvSpPr>
        <p:spPr>
          <a:xfrm>
            <a:off x="1153203" y="6325279"/>
            <a:ext cx="10323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Story in The Daily Caller, Sept. 16, 2020 – no original reporting; citing suspicious external sources</a:t>
            </a:r>
          </a:p>
        </p:txBody>
      </p:sp>
    </p:spTree>
    <p:extLst>
      <p:ext uri="{BB962C8B-B14F-4D97-AF65-F5344CB8AC3E}">
        <p14:creationId xmlns:p14="http://schemas.microsoft.com/office/powerpoint/2010/main" val="1808732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9C8F52-9087-0040-8B8E-F0B44C4BA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88DC74-1959-B144-9F6C-2B5E2B76B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176" y="548641"/>
            <a:ext cx="10543032" cy="3194322"/>
          </a:xfrm>
        </p:spPr>
        <p:txBody>
          <a:bodyPr>
            <a:normAutofit/>
          </a:bodyPr>
          <a:lstStyle/>
          <a:p>
            <a:pPr marL="914400" lvl="2" indent="0" fontAlgn="base">
              <a:buNone/>
            </a:pPr>
            <a:r>
              <a:rPr lang="en-US" sz="4000" b="1" dirty="0"/>
              <a:t>B. FALSE OR MISLEADING CLAIMS</a:t>
            </a:r>
            <a:r>
              <a:rPr lang="en-US" sz="4000" dirty="0"/>
              <a:t>: </a:t>
            </a:r>
          </a:p>
          <a:p>
            <a:pPr marL="914400" lvl="2" indent="0" fontAlgn="base">
              <a:buNone/>
            </a:pPr>
            <a:r>
              <a:rPr lang="en-US" sz="4000" dirty="0"/>
              <a:t>Validity of Claims</a:t>
            </a:r>
          </a:p>
          <a:p>
            <a:pPr marL="1320800" lvl="2" indent="-390525" fontAlgn="base">
              <a:buNone/>
            </a:pPr>
            <a:r>
              <a:rPr lang="en-US" sz="3200" dirty="0"/>
              <a:t>8. Does the story accurately represent what the story’s sources (either cited or linked) actually said?</a:t>
            </a:r>
            <a:r>
              <a:rPr lang="en-US" sz="3200" dirty="0">
                <a:effectLst/>
              </a:rPr>
              <a:t> ⬇️</a:t>
            </a:r>
            <a:endParaRPr lang="en-US" sz="3200" dirty="0"/>
          </a:p>
          <a:p>
            <a:pPr marL="1387475" lvl="2" indent="-473075" fontAlgn="base">
              <a:buNone/>
            </a:pPr>
            <a:r>
              <a:rPr lang="en-US" sz="3200" dirty="0"/>
              <a:t>9. Does the story “check out”? That is, do other reliable news organizations verify this?</a:t>
            </a:r>
          </a:p>
          <a:p>
            <a:pPr marL="1371600" lvl="2" indent="-457200" fontAlgn="base">
              <a:buAutoNum type="arabicPeriod" startAt="6"/>
            </a:pPr>
            <a:endParaRPr lang="en-US" sz="3200" dirty="0">
              <a:effectLst/>
            </a:endParaRPr>
          </a:p>
          <a:p>
            <a:pPr marL="1428750" lvl="2" indent="-514350" fontAlgn="base">
              <a:buAutoNum type="arabicPeriod" startAt="6"/>
            </a:pPr>
            <a:endParaRPr lang="en-US" sz="3200" dirty="0">
              <a:effectLst/>
            </a:endParaRPr>
          </a:p>
          <a:p>
            <a:pPr lvl="1" fontAlgn="base"/>
            <a:endParaRPr lang="en-US" sz="3200" dirty="0"/>
          </a:p>
          <a:p>
            <a:pPr lvl="1" fontAlgn="base"/>
            <a:endParaRPr lang="en-US" dirty="0"/>
          </a:p>
          <a:p>
            <a:pPr marL="457200" lvl="1" indent="0" fontAlgn="base">
              <a:buNone/>
            </a:pPr>
            <a:endParaRPr lang="en-US" dirty="0"/>
          </a:p>
          <a:p>
            <a:pPr lvl="1" fontAlgn="base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8FCAA1-65D9-0A4B-9371-B17903848D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525505"/>
            <a:ext cx="5623560" cy="22842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16240FE-70B5-054D-AC22-31C3B1C36A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7312" y="4525505"/>
            <a:ext cx="4666488" cy="228360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D4B19CF-BD45-1B4A-8221-5073C42D7AF9}"/>
              </a:ext>
            </a:extLst>
          </p:cNvPr>
          <p:cNvSpPr txBox="1"/>
          <p:nvPr/>
        </p:nvSpPr>
        <p:spPr>
          <a:xfrm>
            <a:off x="1272988" y="3817619"/>
            <a:ext cx="9242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Twitchy.com</a:t>
            </a:r>
            <a:r>
              <a:rPr lang="en-US" sz="2000" dirty="0"/>
              <a:t> , Oct. 7, 2020, says Trump never called COVID-19 a hoax. </a:t>
            </a:r>
            <a:r>
              <a:rPr lang="en-US" sz="2000" dirty="0" err="1"/>
              <a:t>Snopes.com</a:t>
            </a:r>
            <a:r>
              <a:rPr lang="en-US" sz="2000" dirty="0"/>
              <a:t>, Mar. 2, 2020, says Trump’s comment is a mixed verdict.</a:t>
            </a:r>
          </a:p>
        </p:txBody>
      </p:sp>
    </p:spTree>
    <p:extLst>
      <p:ext uri="{BB962C8B-B14F-4D97-AF65-F5344CB8AC3E}">
        <p14:creationId xmlns:p14="http://schemas.microsoft.com/office/powerpoint/2010/main" val="2507482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9C8F52-9087-0040-8B8E-F0B44C4BA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88DC74-1959-B144-9F6C-2B5E2B76B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872" y="671290"/>
            <a:ext cx="10981944" cy="2827524"/>
          </a:xfrm>
        </p:spPr>
        <p:txBody>
          <a:bodyPr>
            <a:normAutofit/>
          </a:bodyPr>
          <a:lstStyle/>
          <a:p>
            <a:pPr marL="914400" lvl="2" indent="0" fontAlgn="base">
              <a:buNone/>
            </a:pPr>
            <a:r>
              <a:rPr lang="en-US" sz="4000" b="1" dirty="0"/>
              <a:t>C. MISLEADING BY DESIGN</a:t>
            </a:r>
            <a:r>
              <a:rPr lang="en-US" sz="4000" dirty="0"/>
              <a:t>: Ethics of Purpose</a:t>
            </a:r>
          </a:p>
          <a:p>
            <a:pPr marL="1371600" lvl="2" indent="-457200" fontAlgn="base">
              <a:buAutoNum type="arabicPeriod" startAt="10"/>
            </a:pPr>
            <a:r>
              <a:rPr lang="en-US" sz="3200" dirty="0"/>
              <a:t> Does the site disclose the company’s ownership and funding sources?</a:t>
            </a:r>
          </a:p>
          <a:p>
            <a:pPr marL="1371600" lvl="2" indent="-457200" fontAlgn="base">
              <a:buAutoNum type="arabicPeriod" startAt="10"/>
            </a:pPr>
            <a:r>
              <a:rPr lang="en-US" sz="3200" dirty="0"/>
              <a:t> Does the news organization provide an accessible code of </a:t>
            </a:r>
            <a:r>
              <a:rPr lang="en-US" sz="3200" dirty="0">
                <a:hlinkClick r:id="rId2"/>
              </a:rPr>
              <a:t>ethics or standards and procedures document</a:t>
            </a:r>
            <a:r>
              <a:rPr lang="en-US" sz="3200" dirty="0"/>
              <a:t>? </a:t>
            </a:r>
            <a:r>
              <a:rPr lang="en-US" sz="3200" dirty="0">
                <a:effectLst/>
                <a:latin typeface="+mj-lt"/>
              </a:rPr>
              <a:t>⬇️</a:t>
            </a:r>
          </a:p>
          <a:p>
            <a:pPr marL="914400" lvl="2" indent="0" fontAlgn="base">
              <a:buNone/>
            </a:pPr>
            <a:endParaRPr lang="en-US" sz="3200" dirty="0">
              <a:effectLst/>
            </a:endParaRPr>
          </a:p>
          <a:p>
            <a:pPr marL="1428750" lvl="2" indent="-514350" fontAlgn="base">
              <a:buAutoNum type="arabicPeriod" startAt="6"/>
            </a:pPr>
            <a:endParaRPr lang="en-US" sz="3200" dirty="0">
              <a:effectLst/>
            </a:endParaRPr>
          </a:p>
          <a:p>
            <a:pPr lvl="1" fontAlgn="base"/>
            <a:endParaRPr lang="en-US" sz="3200" dirty="0"/>
          </a:p>
          <a:p>
            <a:pPr lvl="1" fontAlgn="base"/>
            <a:endParaRPr lang="en-US" dirty="0"/>
          </a:p>
          <a:p>
            <a:pPr marL="457200" lvl="1" indent="0" fontAlgn="base">
              <a:buNone/>
            </a:pPr>
            <a:endParaRPr lang="en-US" dirty="0"/>
          </a:p>
          <a:p>
            <a:pPr lvl="1" fontAlgn="base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2E2715-117F-4745-BD4F-4D3F27B842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209" y="3680143"/>
            <a:ext cx="11889580" cy="21294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DEC419-591D-1443-B546-050981B44F7A}"/>
              </a:ext>
            </a:extLst>
          </p:cNvPr>
          <p:cNvSpPr txBox="1"/>
          <p:nvPr/>
        </p:nvSpPr>
        <p:spPr>
          <a:xfrm>
            <a:off x="2316943" y="5925946"/>
            <a:ext cx="75581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Townhall.com</a:t>
            </a:r>
            <a:r>
              <a:rPr lang="en-US" sz="2000" b="1" dirty="0"/>
              <a:t> </a:t>
            </a:r>
            <a:r>
              <a:rPr lang="en-US" sz="2000" dirty="0"/>
              <a:t>discloses ownership, but doesn’t have a code of ethics.</a:t>
            </a:r>
          </a:p>
        </p:txBody>
      </p:sp>
    </p:spTree>
    <p:extLst>
      <p:ext uri="{BB962C8B-B14F-4D97-AF65-F5344CB8AC3E}">
        <p14:creationId xmlns:p14="http://schemas.microsoft.com/office/powerpoint/2010/main" val="3228111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9C8F52-9087-0040-8B8E-F0B44C4BA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88DC74-1959-B144-9F6C-2B5E2B76B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1440" y="734927"/>
            <a:ext cx="6976871" cy="5601865"/>
          </a:xfrm>
        </p:spPr>
        <p:txBody>
          <a:bodyPr>
            <a:normAutofit lnSpcReduction="10000"/>
          </a:bodyPr>
          <a:lstStyle/>
          <a:p>
            <a:pPr marL="914400" lvl="2" indent="0" fontAlgn="base">
              <a:buNone/>
            </a:pPr>
            <a:r>
              <a:rPr lang="en-US" sz="4300" b="1" dirty="0"/>
              <a:t>C. MISLEADING BY DESIGN</a:t>
            </a:r>
            <a:r>
              <a:rPr lang="en-US" sz="4300" dirty="0"/>
              <a:t>: Ethics of Purpose</a:t>
            </a:r>
          </a:p>
          <a:p>
            <a:pPr marL="914400" lvl="2" indent="0">
              <a:buNone/>
            </a:pPr>
            <a:r>
              <a:rPr lang="en-US" sz="3200" dirty="0">
                <a:effectLst/>
              </a:rPr>
              <a:t>12. </a:t>
            </a:r>
            <a:r>
              <a:rPr lang="en-US" sz="3200" dirty="0"/>
              <a:t>Does the story: </a:t>
            </a:r>
          </a:p>
          <a:p>
            <a:pPr marL="1828800" lvl="3" indent="-457200">
              <a:buFont typeface="+mj-lt"/>
              <a:buAutoNum type="alphaLcPeriod"/>
            </a:pPr>
            <a:r>
              <a:rPr lang="en-US" sz="3200" dirty="0"/>
              <a:t>embrace a range of valid opinions rather than just one position, ➡️</a:t>
            </a:r>
          </a:p>
          <a:p>
            <a:pPr marL="1371600" lvl="3" indent="0">
              <a:buNone/>
            </a:pPr>
            <a:r>
              <a:rPr lang="en-US" sz="3200" i="1" dirty="0"/>
              <a:t>	or</a:t>
            </a:r>
            <a:endParaRPr lang="en-US" sz="3200" dirty="0"/>
          </a:p>
          <a:p>
            <a:pPr marL="1371600" lvl="3" indent="0">
              <a:buNone/>
            </a:pPr>
            <a:r>
              <a:rPr lang="en-US" sz="3200" dirty="0"/>
              <a:t>b. avoid false balance or “</a:t>
            </a:r>
            <a:r>
              <a:rPr lang="en-US" sz="3200" dirty="0" err="1"/>
              <a:t>bothsidesism</a:t>
            </a:r>
            <a:r>
              <a:rPr lang="en-US" sz="3200" dirty="0"/>
              <a:t>” between two viewpoints when the great majority of evidence suggest only one side is true?</a:t>
            </a:r>
            <a:r>
              <a:rPr lang="en-US" sz="3200" dirty="0">
                <a:effectLst/>
              </a:rPr>
              <a:t> </a:t>
            </a:r>
          </a:p>
          <a:p>
            <a:endParaRPr lang="en-US" sz="6000" dirty="0">
              <a:effectLst/>
            </a:endParaRPr>
          </a:p>
          <a:p>
            <a:pPr marL="1428750" lvl="2" indent="-514350" fontAlgn="base">
              <a:buAutoNum type="arabicPeriod" startAt="6"/>
            </a:pPr>
            <a:endParaRPr lang="en-US" sz="3200" dirty="0">
              <a:effectLst/>
            </a:endParaRPr>
          </a:p>
          <a:p>
            <a:pPr lvl="1" fontAlgn="base"/>
            <a:endParaRPr lang="en-US" sz="3200" dirty="0"/>
          </a:p>
          <a:p>
            <a:pPr lvl="1" fontAlgn="base"/>
            <a:endParaRPr lang="en-US" dirty="0"/>
          </a:p>
          <a:p>
            <a:pPr marL="457200" lvl="1" indent="0" fontAlgn="base">
              <a:buNone/>
            </a:pPr>
            <a:endParaRPr lang="en-US" dirty="0"/>
          </a:p>
          <a:p>
            <a:pPr lvl="1" fontAlgn="base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BCD397-1E44-F245-A804-C3FFA758CE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8458" y="1848104"/>
            <a:ext cx="5423542" cy="254771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7ADB47C-3EB9-9F4B-BD30-BEEAA92DA2FE}"/>
              </a:ext>
            </a:extLst>
          </p:cNvPr>
          <p:cNvSpPr txBox="1"/>
          <p:nvPr/>
        </p:nvSpPr>
        <p:spPr>
          <a:xfrm>
            <a:off x="8424851" y="4810514"/>
            <a:ext cx="2599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Daily Kos disclosure</a:t>
            </a:r>
          </a:p>
        </p:txBody>
      </p:sp>
    </p:spTree>
    <p:extLst>
      <p:ext uri="{BB962C8B-B14F-4D97-AF65-F5344CB8AC3E}">
        <p14:creationId xmlns:p14="http://schemas.microsoft.com/office/powerpoint/2010/main" val="3516936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9C8F52-9087-0040-8B8E-F0B44C4BA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88DC74-1959-B144-9F6C-2B5E2B76B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28358"/>
            <a:ext cx="6903720" cy="5077198"/>
          </a:xfrm>
        </p:spPr>
        <p:txBody>
          <a:bodyPr>
            <a:normAutofit fontScale="92500" lnSpcReduction="20000"/>
          </a:bodyPr>
          <a:lstStyle/>
          <a:p>
            <a:pPr marL="914400" lvl="2" indent="0" fontAlgn="base">
              <a:buNone/>
            </a:pPr>
            <a:r>
              <a:rPr lang="en-US" sz="4300" b="1" dirty="0"/>
              <a:t>C. MISLEADING BY DESIGN</a:t>
            </a:r>
            <a:r>
              <a:rPr lang="en-US" sz="4300" dirty="0"/>
              <a:t>: Ethics of Purpose</a:t>
            </a:r>
          </a:p>
          <a:p>
            <a:pPr marL="1557338" lvl="2" indent="-576263">
              <a:buNone/>
            </a:pPr>
            <a:r>
              <a:rPr lang="en-US" sz="3500" dirty="0">
                <a:effectLst/>
              </a:rPr>
              <a:t>13.</a:t>
            </a:r>
            <a:r>
              <a:rPr lang="en-US" sz="3500" dirty="0"/>
              <a:t> Does the headline accurately represent what the actual story says, rather than exaggerate?</a:t>
            </a:r>
          </a:p>
          <a:p>
            <a:pPr marL="1557338" lvl="2" indent="-576263">
              <a:buNone/>
            </a:pPr>
            <a:r>
              <a:rPr lang="en-US" sz="3500" dirty="0"/>
              <a:t>14. Does the story avoid personal attacks on people or sources? ➡️</a:t>
            </a:r>
          </a:p>
          <a:p>
            <a:pPr marL="1557338" lvl="2" indent="-576263">
              <a:buNone/>
            </a:pPr>
            <a:r>
              <a:rPr lang="en-US" sz="3500" dirty="0"/>
              <a:t>15. Does the story avoid stereotypes to makes its point? 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sz="3200" dirty="0">
                <a:effectLst/>
              </a:rPr>
              <a:t> </a:t>
            </a:r>
            <a:endParaRPr lang="en-US" sz="6000" dirty="0">
              <a:effectLst/>
            </a:endParaRPr>
          </a:p>
          <a:p>
            <a:pPr marL="1428750" lvl="2" indent="-514350" fontAlgn="base">
              <a:buAutoNum type="arabicPeriod" startAt="6"/>
            </a:pPr>
            <a:endParaRPr lang="en-US" sz="3200" dirty="0">
              <a:effectLst/>
            </a:endParaRPr>
          </a:p>
          <a:p>
            <a:pPr lvl="1" fontAlgn="base"/>
            <a:endParaRPr lang="en-US" sz="3200" dirty="0"/>
          </a:p>
          <a:p>
            <a:pPr lvl="1" fontAlgn="base"/>
            <a:endParaRPr lang="en-US" dirty="0"/>
          </a:p>
          <a:p>
            <a:pPr marL="457200" lvl="1" indent="0" fontAlgn="base">
              <a:buNone/>
            </a:pPr>
            <a:endParaRPr lang="en-US" dirty="0"/>
          </a:p>
          <a:p>
            <a:pPr lvl="1" fontAlgn="base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95B9F3-CF7A-3E48-A57B-9012E482F6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498"/>
          <a:stretch/>
        </p:blipFill>
        <p:spPr>
          <a:xfrm>
            <a:off x="6784848" y="2711617"/>
            <a:ext cx="5276088" cy="164086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1A6634-16F4-C241-B721-2D0D51223946}"/>
              </a:ext>
            </a:extLst>
          </p:cNvPr>
          <p:cNvSpPr txBox="1"/>
          <p:nvPr/>
        </p:nvSpPr>
        <p:spPr>
          <a:xfrm>
            <a:off x="7934346" y="4605393"/>
            <a:ext cx="2497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RedState</a:t>
            </a:r>
            <a:r>
              <a:rPr lang="en-US" sz="2000" dirty="0"/>
              <a:t>, Oct. 6, 2020</a:t>
            </a:r>
          </a:p>
        </p:txBody>
      </p:sp>
    </p:spTree>
    <p:extLst>
      <p:ext uri="{BB962C8B-B14F-4D97-AF65-F5344CB8AC3E}">
        <p14:creationId xmlns:p14="http://schemas.microsoft.com/office/powerpoint/2010/main" val="496570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9C8F52-9087-0040-8B8E-F0B44C4BA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4648"/>
            <a:ext cx="10515600" cy="5315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Lists of reliable news sources = political. </a:t>
            </a:r>
          </a:p>
          <a:p>
            <a:pPr marL="0" indent="0">
              <a:buNone/>
            </a:pPr>
            <a:r>
              <a:rPr lang="en-US" sz="3200" dirty="0">
                <a:hlinkClick r:id="rId2"/>
              </a:rPr>
              <a:t>Pew, 2014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r>
              <a:rPr lang="en-US" sz="3200" dirty="0">
                <a:hlinkClick r:id="rId3"/>
              </a:rPr>
              <a:t>Poynter, 2019 (withdrew after backlash</a:t>
            </a:r>
            <a:r>
              <a:rPr lang="en-US" sz="3200" dirty="0"/>
              <a:t>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/>
              <a:t>With our 15-point list, you can talk about fake news/deliberate misinformation without getting bogged down in knee-jerk political reactions. 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Students will work through it themselves.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6963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9C8F52-9087-0040-8B8E-F0B44C4BA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7588"/>
            <a:ext cx="10515600" cy="3959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Lists of reliable fact checking sources</a:t>
            </a:r>
            <a:endParaRPr lang="en-US" sz="3200" dirty="0">
              <a:hlinkClick r:id="rId2"/>
            </a:endParaRPr>
          </a:p>
          <a:p>
            <a:pPr marL="0" indent="0">
              <a:buNone/>
            </a:pPr>
            <a:r>
              <a:rPr lang="en-US" sz="3200" dirty="0">
                <a:hlinkClick r:id="rId2"/>
              </a:rPr>
              <a:t>FAKEY app</a:t>
            </a:r>
            <a:endParaRPr lang="en-US" sz="3200" dirty="0"/>
          </a:p>
          <a:p>
            <a:pPr marL="0" indent="0">
              <a:buNone/>
            </a:pPr>
            <a:r>
              <a:rPr lang="en-US" sz="3200" dirty="0">
                <a:hlinkClick r:id="rId3"/>
              </a:rPr>
              <a:t>Snopes.com</a:t>
            </a:r>
            <a:endParaRPr lang="en-US" sz="3200" dirty="0"/>
          </a:p>
          <a:p>
            <a:pPr marL="0" indent="0">
              <a:buNone/>
            </a:pPr>
            <a:r>
              <a:rPr lang="en-US" sz="3200" dirty="0">
                <a:hlinkClick r:id="rId4"/>
              </a:rPr>
              <a:t>Politifact.com</a:t>
            </a:r>
            <a:endParaRPr lang="en-US" sz="3200" dirty="0"/>
          </a:p>
          <a:p>
            <a:pPr marL="0" indent="0">
              <a:buNone/>
            </a:pPr>
            <a:r>
              <a:rPr lang="en-US" sz="3200" dirty="0">
                <a:hlinkClick r:id="rId5"/>
              </a:rPr>
              <a:t>Fact Checker (</a:t>
            </a:r>
            <a:r>
              <a:rPr lang="en-US" sz="3200" i="1" dirty="0">
                <a:hlinkClick r:id="rId5"/>
              </a:rPr>
              <a:t>Washington Post</a:t>
            </a:r>
            <a:r>
              <a:rPr lang="en-US" sz="3200" dirty="0">
                <a:hlinkClick r:id="rId5"/>
              </a:rPr>
              <a:t>)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062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9C8F52-9087-0040-8B8E-F0B44C4BA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TEACHING: How to verify the truth and keep people and their ideas accountable?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88DC74-1959-B144-9F6C-2B5E2B76B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97035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9C8F52-9087-0040-8B8E-F0B44C4BA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TEACHING: How to verify the truth and keep people and their ideas accountable?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88DC74-1959-B144-9F6C-2B5E2B76B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effectLst/>
            </a:endParaRPr>
          </a:p>
          <a:p>
            <a:pPr lvl="1" fontAlgn="base"/>
            <a:r>
              <a:rPr lang="en-US" sz="3600" dirty="0"/>
              <a:t>Academic discipline of verification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813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9C8F52-9087-0040-8B8E-F0B44C4BA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TEACHING: How to verify the truth and keep people and their ideas accountable?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88DC74-1959-B144-9F6C-2B5E2B76B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effectLst/>
            </a:endParaRPr>
          </a:p>
          <a:p>
            <a:pPr lvl="1" fontAlgn="base"/>
            <a:r>
              <a:rPr lang="en-US" sz="3600" dirty="0"/>
              <a:t>Academic discipline of verification</a:t>
            </a:r>
          </a:p>
          <a:p>
            <a:pPr marL="457200" lvl="1" indent="0" fontAlgn="base">
              <a:buNone/>
            </a:pPr>
            <a:endParaRPr lang="en-US" sz="3600" dirty="0">
              <a:effectLst/>
            </a:endParaRPr>
          </a:p>
          <a:p>
            <a:pPr lvl="1" fontAlgn="base"/>
            <a:r>
              <a:rPr lang="en-US" sz="3600" dirty="0"/>
              <a:t>Scientific discipline of verification</a:t>
            </a:r>
          </a:p>
          <a:p>
            <a:pPr marL="457200" lvl="1" indent="0" fontAlgn="base">
              <a:buNone/>
            </a:pPr>
            <a:endParaRPr lang="en-US" dirty="0"/>
          </a:p>
          <a:p>
            <a:pPr marL="457200" lvl="1" indent="0" fontAlgn="base">
              <a:buNone/>
            </a:pPr>
            <a:endParaRPr lang="en-US" dirty="0"/>
          </a:p>
          <a:p>
            <a:pPr lvl="1" fontAlgn="base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35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9C8F52-9087-0040-8B8E-F0B44C4BA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TEACHING: How to verify the truth and keep people and their ideas accountable?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88DC74-1959-B144-9F6C-2B5E2B76B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effectLst/>
            </a:endParaRPr>
          </a:p>
          <a:p>
            <a:pPr lvl="1" fontAlgn="base"/>
            <a:r>
              <a:rPr lang="en-US" sz="3600" dirty="0"/>
              <a:t>Academic discipline of verification</a:t>
            </a:r>
          </a:p>
          <a:p>
            <a:endParaRPr lang="en-US" sz="3600" dirty="0">
              <a:effectLst/>
            </a:endParaRPr>
          </a:p>
          <a:p>
            <a:pPr lvl="1" fontAlgn="base"/>
            <a:r>
              <a:rPr lang="en-US" sz="3600" dirty="0"/>
              <a:t>Scientific discipline of verification</a:t>
            </a:r>
          </a:p>
          <a:p>
            <a:endParaRPr lang="en-US" sz="3600" dirty="0">
              <a:effectLst/>
            </a:endParaRPr>
          </a:p>
          <a:p>
            <a:pPr lvl="1" fontAlgn="base"/>
            <a:r>
              <a:rPr lang="en-US" sz="3600" dirty="0">
                <a:solidFill>
                  <a:srgbClr val="FF0000"/>
                </a:solidFill>
              </a:rPr>
              <a:t>Journalistic discipline of verification</a:t>
            </a:r>
          </a:p>
          <a:p>
            <a:pPr marL="457200" lvl="1" indent="0" fontAlgn="base">
              <a:buNone/>
            </a:pPr>
            <a:endParaRPr lang="en-US" dirty="0"/>
          </a:p>
          <a:p>
            <a:pPr lvl="1" fontAlgn="base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998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9C8F52-9087-0040-8B8E-F0B44C4BA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JOURNALISM: A Discipline of Verification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88DC74-1959-B144-9F6C-2B5E2B76B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lvl="1" indent="0" fontAlgn="base">
              <a:buNone/>
            </a:pPr>
            <a:r>
              <a:rPr lang="en-US" sz="4000" dirty="0"/>
              <a:t>Kovach and </a:t>
            </a:r>
            <a:r>
              <a:rPr lang="en-US" sz="4000" dirty="0" err="1"/>
              <a:t>Rosenstiel’s</a:t>
            </a:r>
            <a:r>
              <a:rPr lang="en-US" sz="4000" dirty="0"/>
              <a:t> </a:t>
            </a:r>
            <a:r>
              <a:rPr lang="en-US" sz="4000" i="1" dirty="0"/>
              <a:t>The Elements of Journalism</a:t>
            </a:r>
          </a:p>
          <a:p>
            <a:pPr marL="457200" lvl="1" indent="0" fontAlgn="base">
              <a:buNone/>
            </a:pPr>
            <a:endParaRPr lang="en-US" sz="2800" i="1" dirty="0"/>
          </a:p>
          <a:p>
            <a:pPr marL="457200" lvl="1" indent="0" fontAlgn="base">
              <a:buNone/>
            </a:pPr>
            <a:r>
              <a:rPr lang="en-US" sz="3600" i="1" dirty="0"/>
              <a:t>There are 10 elements of journalism, but we’ll focus on first 3:</a:t>
            </a:r>
          </a:p>
          <a:p>
            <a:pPr marL="457200" lvl="1" indent="0" fontAlgn="base">
              <a:buNone/>
            </a:pPr>
            <a:endParaRPr lang="en-US" sz="3600" i="1" dirty="0"/>
          </a:p>
          <a:p>
            <a:pPr marL="1257300" lvl="2" indent="-342900" fontAlgn="base">
              <a:buFont typeface="+mj-lt"/>
              <a:buAutoNum type="arabicPeriod"/>
            </a:pPr>
            <a:r>
              <a:rPr lang="en-US" sz="3600" dirty="0"/>
              <a:t> Journalism’s first obligation is to </a:t>
            </a:r>
            <a:r>
              <a:rPr lang="en-US" sz="3600" b="1" dirty="0"/>
              <a:t>the truth</a:t>
            </a:r>
            <a:r>
              <a:rPr lang="en-US" sz="3600" dirty="0"/>
              <a:t>.</a:t>
            </a:r>
          </a:p>
          <a:p>
            <a:pPr marL="1257300" lvl="2" indent="-342900" fontAlgn="base">
              <a:buFont typeface="+mj-lt"/>
              <a:buAutoNum type="arabicPeriod"/>
            </a:pPr>
            <a:r>
              <a:rPr lang="en-US" sz="3600" dirty="0"/>
              <a:t> Its first loyalty is to </a:t>
            </a:r>
            <a:r>
              <a:rPr lang="en-US" sz="3600" b="1" dirty="0"/>
              <a:t>citizens</a:t>
            </a:r>
            <a:r>
              <a:rPr lang="en-US" sz="3600" dirty="0"/>
              <a:t>.</a:t>
            </a:r>
          </a:p>
          <a:p>
            <a:pPr marL="1257300" lvl="2" indent="-342900" fontAlgn="base">
              <a:buFont typeface="+mj-lt"/>
              <a:buAutoNum type="arabicPeriod"/>
            </a:pPr>
            <a:r>
              <a:rPr lang="en-US" sz="3600" dirty="0"/>
              <a:t> Its essence is a </a:t>
            </a:r>
            <a:r>
              <a:rPr lang="en-US" sz="3600" b="1" dirty="0"/>
              <a:t>discipline of verification</a:t>
            </a:r>
            <a:r>
              <a:rPr lang="en-US" sz="3600" dirty="0"/>
              <a:t>.</a:t>
            </a:r>
          </a:p>
          <a:p>
            <a:pPr lvl="1" fontAlgn="base"/>
            <a:endParaRPr lang="en-US" sz="3200" dirty="0"/>
          </a:p>
          <a:p>
            <a:pPr lvl="1" fontAlgn="base"/>
            <a:endParaRPr lang="en-US" dirty="0"/>
          </a:p>
          <a:p>
            <a:pPr marL="457200" lvl="1" indent="0" fontAlgn="base">
              <a:buNone/>
            </a:pPr>
            <a:endParaRPr lang="en-US" dirty="0"/>
          </a:p>
          <a:p>
            <a:pPr lvl="1" fontAlgn="base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129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9C8F52-9087-0040-8B8E-F0B44C4BA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0936"/>
            <a:ext cx="10515600" cy="1059752"/>
          </a:xfrm>
        </p:spPr>
        <p:txBody>
          <a:bodyPr>
            <a:noAutofit/>
          </a:bodyPr>
          <a:lstStyle/>
          <a:p>
            <a:r>
              <a:rPr lang="en-US" b="1" dirty="0"/>
              <a:t>How do we know when we are encountering professional journalism?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88DC74-1959-B144-9F6C-2B5E2B76B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3703"/>
            <a:ext cx="10515600" cy="3973259"/>
          </a:xfrm>
        </p:spPr>
        <p:txBody>
          <a:bodyPr>
            <a:normAutofit/>
          </a:bodyPr>
          <a:lstStyle/>
          <a:p>
            <a:pPr marL="914400" lvl="2" indent="0" fontAlgn="base">
              <a:buNone/>
            </a:pPr>
            <a:r>
              <a:rPr lang="en-US" sz="4000" i="1" dirty="0"/>
              <a:t>Criteria for determining fake news</a:t>
            </a:r>
          </a:p>
          <a:p>
            <a:pPr marL="914400" lvl="2" indent="0" fontAlgn="base">
              <a:buNone/>
            </a:pPr>
            <a:endParaRPr lang="en-US" sz="4000" i="1" dirty="0"/>
          </a:p>
          <a:p>
            <a:pPr marL="914400" lvl="2" indent="0" fontAlgn="base">
              <a:buNone/>
            </a:pPr>
            <a:r>
              <a:rPr lang="en-US" sz="4000" i="1" dirty="0"/>
              <a:t>15-point checklist for students to work through the criteria</a:t>
            </a:r>
          </a:p>
          <a:p>
            <a:pPr lvl="1" fontAlgn="base"/>
            <a:endParaRPr lang="en-US" sz="3200" dirty="0"/>
          </a:p>
          <a:p>
            <a:pPr lvl="1" fontAlgn="base"/>
            <a:endParaRPr lang="en-US" dirty="0"/>
          </a:p>
          <a:p>
            <a:pPr marL="457200" lvl="1" indent="0" fontAlgn="base">
              <a:buNone/>
            </a:pPr>
            <a:endParaRPr lang="en-US" dirty="0"/>
          </a:p>
          <a:p>
            <a:pPr lvl="1" fontAlgn="base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077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6985A65-303C-A640-9442-E57650E6E815}"/>
              </a:ext>
            </a:extLst>
          </p:cNvPr>
          <p:cNvSpPr txBox="1">
            <a:spLocks/>
          </p:cNvSpPr>
          <p:nvPr/>
        </p:nvSpPr>
        <p:spPr>
          <a:xfrm>
            <a:off x="1036141" y="671097"/>
            <a:ext cx="10515600" cy="515498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b="1" dirty="0"/>
              <a:t>Fake news is two things </a:t>
            </a:r>
          </a:p>
          <a:p>
            <a:pPr marL="742950" indent="-742950">
              <a:buFont typeface="Arial" panose="020B0604020202020204" pitchFamily="34" charset="0"/>
              <a:buAutoNum type="arabicPeriod"/>
            </a:pPr>
            <a:r>
              <a:rPr lang="en-US" sz="3600" dirty="0"/>
              <a:t>An accusation – “that’s fake news!”</a:t>
            </a:r>
          </a:p>
          <a:p>
            <a:pPr marL="742950" indent="-742950">
              <a:buFont typeface="Arial" panose="020B0604020202020204" pitchFamily="34" charset="0"/>
              <a:buAutoNum type="arabicPeriod"/>
            </a:pPr>
            <a:r>
              <a:rPr lang="en-US" sz="3600" dirty="0">
                <a:solidFill>
                  <a:srgbClr val="FF0000"/>
                </a:solidFill>
              </a:rPr>
              <a:t>Deliberate misinformation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6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400" b="1" dirty="0"/>
              <a:t>We like this definition from Alex </a:t>
            </a:r>
            <a:r>
              <a:rPr lang="en-US" sz="4400" b="1" dirty="0" err="1"/>
              <a:t>Gelfert</a:t>
            </a:r>
            <a:r>
              <a:rPr lang="en-US" sz="4400" b="1" dirty="0"/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dirty="0"/>
              <a:t>Fake news is the deliberate presentation of (typically) false or misleading claims </a:t>
            </a:r>
            <a:r>
              <a:rPr lang="en-US" sz="3600" i="1" dirty="0"/>
              <a:t>as news</a:t>
            </a:r>
            <a:r>
              <a:rPr lang="en-US" sz="3600" dirty="0"/>
              <a:t>, where the claims are misleading </a:t>
            </a:r>
            <a:r>
              <a:rPr lang="en-US" sz="3600" i="1" dirty="0"/>
              <a:t>by design</a:t>
            </a:r>
            <a:r>
              <a:rPr lang="en-US" sz="3600" dirty="0"/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	-Alex </a:t>
            </a:r>
            <a:r>
              <a:rPr lang="en-US" sz="2400" dirty="0" err="1"/>
              <a:t>Gelfert</a:t>
            </a:r>
            <a:r>
              <a:rPr lang="en-US" sz="2400" dirty="0"/>
              <a:t>, “Fake News: A Definition,” </a:t>
            </a:r>
            <a:r>
              <a:rPr lang="en-US" sz="2400" i="1" dirty="0"/>
              <a:t>Informal Logic 38</a:t>
            </a:r>
            <a:r>
              <a:rPr lang="en-US" sz="2400" dirty="0"/>
              <a:t> (1), 2018, 84-117.</a:t>
            </a:r>
          </a:p>
        </p:txBody>
      </p:sp>
    </p:spTree>
    <p:extLst>
      <p:ext uri="{BB962C8B-B14F-4D97-AF65-F5344CB8AC3E}">
        <p14:creationId xmlns:p14="http://schemas.microsoft.com/office/powerpoint/2010/main" val="1495565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9C8F52-9087-0040-8B8E-F0B44C4BA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88DC74-1959-B144-9F6C-2B5E2B76B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58952"/>
            <a:ext cx="7679267" cy="5615918"/>
          </a:xfrm>
        </p:spPr>
        <p:txBody>
          <a:bodyPr>
            <a:normAutofit/>
          </a:bodyPr>
          <a:lstStyle/>
          <a:p>
            <a:pPr marL="914400" lvl="2" indent="0" fontAlgn="base">
              <a:buNone/>
            </a:pPr>
            <a:r>
              <a:rPr lang="en-US" sz="4000" b="1" dirty="0"/>
              <a:t>A. FAKE PRESENTATION</a:t>
            </a:r>
            <a:r>
              <a:rPr lang="en-US" sz="4000" dirty="0"/>
              <a:t>: Credibility of the Organization</a:t>
            </a:r>
          </a:p>
          <a:p>
            <a:pPr marL="1428750" lvl="2" indent="-514350" fontAlgn="base">
              <a:buFont typeface="Arial" panose="020B0604020202020204" pitchFamily="34" charset="0"/>
              <a:buAutoNum type="arabicPeriod"/>
            </a:pPr>
            <a:r>
              <a:rPr lang="en-US" sz="3200" dirty="0"/>
              <a:t>Does the story provide bylines for reporters and bios for those reporters? ➡️</a:t>
            </a:r>
          </a:p>
          <a:p>
            <a:pPr marL="1428750" lvl="2" indent="-514350" fontAlgn="base">
              <a:buFont typeface="Arial" panose="020B0604020202020204" pitchFamily="34" charset="0"/>
              <a:buAutoNum type="arabicPeriod"/>
            </a:pPr>
            <a:r>
              <a:rPr lang="en-US" sz="3200" dirty="0"/>
              <a:t>Does the site include the news organization’s address, telephone number, and email address?</a:t>
            </a:r>
          </a:p>
          <a:p>
            <a:pPr marL="1428750" lvl="2" indent="-514350" fontAlgn="base">
              <a:buFont typeface="Arial" panose="020B0604020202020204" pitchFamily="34" charset="0"/>
              <a:buAutoNum type="arabicPeriod"/>
            </a:pPr>
            <a:r>
              <a:rPr lang="en-US" sz="3200" dirty="0"/>
              <a:t>Does the site provide a link or email address to report corrections or errors?</a:t>
            </a:r>
          </a:p>
          <a:p>
            <a:pPr marL="914400" lvl="2" indent="0" fontAlgn="base">
              <a:buNone/>
            </a:pPr>
            <a:endParaRPr lang="en-US" dirty="0"/>
          </a:p>
          <a:p>
            <a:pPr lvl="1" fontAlgn="base"/>
            <a:endParaRPr lang="en-US" sz="3200" dirty="0"/>
          </a:p>
          <a:p>
            <a:pPr lvl="1" fontAlgn="base"/>
            <a:endParaRPr lang="en-US" dirty="0"/>
          </a:p>
          <a:p>
            <a:pPr marL="457200" lvl="1" indent="0" fontAlgn="base">
              <a:buNone/>
            </a:pPr>
            <a:endParaRPr lang="en-US" dirty="0"/>
          </a:p>
          <a:p>
            <a:pPr lvl="1" fontAlgn="base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2EF65ED-4909-5045-935D-6A3120B709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0608" y="847026"/>
            <a:ext cx="2844800" cy="345106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E6D2489-D537-0941-A530-EF6C9790DAA3}"/>
              </a:ext>
            </a:extLst>
          </p:cNvPr>
          <p:cNvSpPr txBox="1"/>
          <p:nvPr/>
        </p:nvSpPr>
        <p:spPr>
          <a:xfrm>
            <a:off x="8539141" y="4722000"/>
            <a:ext cx="28146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Writer for </a:t>
            </a:r>
            <a:r>
              <a:rPr lang="en-US" sz="2000" dirty="0" err="1"/>
              <a:t>RedState.com</a:t>
            </a:r>
            <a:r>
              <a:rPr lang="en-US" sz="2000" dirty="0"/>
              <a:t> (it’s not Lindsey Graham) Identity unclear.</a:t>
            </a:r>
          </a:p>
        </p:txBody>
      </p:sp>
    </p:spTree>
    <p:extLst>
      <p:ext uri="{BB962C8B-B14F-4D97-AF65-F5344CB8AC3E}">
        <p14:creationId xmlns:p14="http://schemas.microsoft.com/office/powerpoint/2010/main" val="2480179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</TotalTime>
  <Words>812</Words>
  <Application>Microsoft Macintosh PowerPoint</Application>
  <PresentationFormat>Widescreen</PresentationFormat>
  <Paragraphs>135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REAL NEWS vs. FAKE NEWS </vt:lpstr>
      <vt:lpstr>TEACHING: How to verify the truth and keep people and their ideas accountable?</vt:lpstr>
      <vt:lpstr>TEACHING: How to verify the truth and keep people and their ideas accountable?</vt:lpstr>
      <vt:lpstr>TEACHING: How to verify the truth and keep people and their ideas accountable?</vt:lpstr>
      <vt:lpstr>TEACHING: How to verify the truth and keep people and their ideas accountable?</vt:lpstr>
      <vt:lpstr>JOURNALISM: A Discipline of Verification </vt:lpstr>
      <vt:lpstr>How do we know when we are encountering professional journalism? </vt:lpstr>
      <vt:lpstr>PowerPoint Presentation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 NEWS vs. FAKE NEWS</dc:title>
  <dc:creator>Chris Martin</dc:creator>
  <cp:lastModifiedBy>Bettina Fabos</cp:lastModifiedBy>
  <cp:revision>41</cp:revision>
  <dcterms:created xsi:type="dcterms:W3CDTF">2020-10-08T01:54:26Z</dcterms:created>
  <dcterms:modified xsi:type="dcterms:W3CDTF">2020-10-14T18:00:41Z</dcterms:modified>
</cp:coreProperties>
</file>