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notesMasterIdLst>
    <p:notesMasterId r:id="rId21"/>
  </p:notesMasterIdLst>
  <p:sldIdLst>
    <p:sldId id="261" r:id="rId3"/>
    <p:sldId id="291" r:id="rId4"/>
    <p:sldId id="263" r:id="rId5"/>
    <p:sldId id="262" r:id="rId6"/>
    <p:sldId id="269" r:id="rId7"/>
    <p:sldId id="266" r:id="rId8"/>
    <p:sldId id="267" r:id="rId9"/>
    <p:sldId id="268" r:id="rId10"/>
    <p:sldId id="289" r:id="rId11"/>
    <p:sldId id="298" r:id="rId12"/>
    <p:sldId id="292" r:id="rId13"/>
    <p:sldId id="290" r:id="rId14"/>
    <p:sldId id="293" r:id="rId15"/>
    <p:sldId id="273" r:id="rId16"/>
    <p:sldId id="294" r:id="rId17"/>
    <p:sldId id="295" r:id="rId18"/>
    <p:sldId id="296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8C8B3-22F3-49A2-A74B-3C57D27E3A2C}" v="39" dt="2024-02-19T17:22:40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6051" autoAdjust="0"/>
  </p:normalViewPr>
  <p:slideViewPr>
    <p:cSldViewPr snapToGrid="0">
      <p:cViewPr varScale="1">
        <p:scale>
          <a:sx n="112" d="100"/>
          <a:sy n="112" d="100"/>
        </p:scale>
        <p:origin x="26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580DD-DACB-42DE-ABA1-317111D61E4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8C89-09FB-4A0B-983C-F2F3C4C4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7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its entire history, the U.S. economy has never grown as fast as the Chinese economy grew in 2010.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8C89-09FB-4A0B-983C-F2F3C4C4EB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7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concrete as quickly as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8C89-09FB-4A0B-983C-F2F3C4C4EB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3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67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5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29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30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57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20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06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85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84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0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78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12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69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2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03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7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3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20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4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5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ru.org/sites/default/files/solow-model-1-lecture-plan-v7.pdf" TargetMode="External"/><Relationship Id="rId2" Type="http://schemas.openxmlformats.org/officeDocument/2006/relationships/hyperlink" Target="https://mru.org/principles-economics-macroeconomics-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demonstrations.wolfram.com/SimpleSolowMode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-up of a person wearing glasses&#10;&#10;Description automatically generated">
            <a:extLst>
              <a:ext uri="{FF2B5EF4-FFF2-40B4-BE49-F238E27FC236}">
                <a16:creationId xmlns:a16="http://schemas.microsoft.com/office/drawing/2014/main" id="{6421EB88-61F4-AE7A-2EB2-45DC77D43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03" r="9090" b="27451"/>
          <a:stretch/>
        </p:blipFill>
        <p:spPr>
          <a:xfrm>
            <a:off x="3523488" y="-194543"/>
            <a:ext cx="8668512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886" y="2075040"/>
            <a:ext cx="5241884" cy="224449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FFC000"/>
                </a:solidFill>
                <a:latin typeface="Corbel"/>
              </a:rPr>
              <a:t>Teaching the Solow Model in Principles of Economics: From Catching-Up to Cutting Edge Growth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029" y="4803777"/>
            <a:ext cx="4023359" cy="458476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dirty="0">
                <a:solidFill>
                  <a:srgbClr val="FFC000"/>
                </a:solidFill>
                <a:ea typeface="Calibri"/>
                <a:cs typeface="Calibri"/>
              </a:rPr>
              <a:t>Alex Tabarrok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441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CB3A0-E949-49C4-9A62-298BD6B2A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the Puzzle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DE5BC-3F82-4C05-9125-3B3925AE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7045234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1970, China had a GDP per capita of $113 (WB, $2024). </a:t>
            </a:r>
          </a:p>
          <a:p>
            <a:pPr lvl="1"/>
            <a:r>
              <a:rPr lang="en-US" dirty="0"/>
              <a:t>Almost no capital-&gt;almost no output.</a:t>
            </a:r>
          </a:p>
          <a:p>
            <a:pPr lvl="1"/>
            <a:r>
              <a:rPr lang="en-US" dirty="0"/>
              <a:t>Steady state under communism.</a:t>
            </a:r>
          </a:p>
          <a:p>
            <a:r>
              <a:rPr lang="en-US" dirty="0"/>
              <a:t>Mao dies 1976, replaced by Deng Xiaoping in 1978.</a:t>
            </a:r>
          </a:p>
          <a:p>
            <a:r>
              <a:rPr lang="en-US" dirty="0"/>
              <a:t>“Socialism and market economy are not incompatible”</a:t>
            </a:r>
          </a:p>
          <a:p>
            <a:r>
              <a:rPr lang="en-US" dirty="0"/>
              <a:t>Investment increases as a fraction of output. New steady state. Growth starts fast and then slows down.</a:t>
            </a:r>
          </a:p>
        </p:txBody>
      </p:sp>
      <p:pic>
        <p:nvPicPr>
          <p:cNvPr id="4100" name="Picture 4" descr="Mao Zedong - Wikipedia">
            <a:extLst>
              <a:ext uri="{FF2B5EF4-FFF2-40B4-BE49-F238E27FC236}">
                <a16:creationId xmlns:a16="http://schemas.microsoft.com/office/drawing/2014/main" id="{1A970C9B-4B6E-4C8B-8BE2-F25456DB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92" y="1775192"/>
            <a:ext cx="3498342" cy="47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IME Magazine Cover: Deng Xiaoping - Sep. 23, 1985 - Deng Xiaoping - China  - Socialism - Marxism - Communism">
            <a:extLst>
              <a:ext uri="{FF2B5EF4-FFF2-40B4-BE49-F238E27FC236}">
                <a16:creationId xmlns:a16="http://schemas.microsoft.com/office/drawing/2014/main" id="{8A333D6C-1E9E-4D3E-B639-1D1CF7AA7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92" y="1682877"/>
            <a:ext cx="38100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9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52254-DF95-4252-A1EA-4E5F2E518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the Puzzle.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C8C15-0EF4-4E43-9367-04E141F23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did China grow quickly? It was catching up.</a:t>
            </a:r>
          </a:p>
          <a:p>
            <a:r>
              <a:rPr lang="en-US" altLang="en-US" sz="2800" u="sng" dirty="0"/>
              <a:t>Catching Up Growth</a:t>
            </a:r>
            <a:r>
              <a:rPr lang="en-US" altLang="en-US" sz="2800" dirty="0"/>
              <a:t>: increases in output that occur as a result of capital accumulation as the economy moves toward its steady state (a.k.a. “transitional” growth).</a:t>
            </a:r>
          </a:p>
          <a:p>
            <a:r>
              <a:rPr lang="en-US" altLang="en-US" sz="2800" u="sng" dirty="0"/>
              <a:t>Key Characteristics</a:t>
            </a:r>
            <a:r>
              <a:rPr lang="en-US" altLang="en-US" sz="2800" dirty="0"/>
              <a:t>:</a:t>
            </a:r>
          </a:p>
          <a:p>
            <a:pPr lvl="1"/>
            <a:r>
              <a:rPr lang="en-US" altLang="en-US" sz="2400" dirty="0"/>
              <a:t>Must eventually fizzle out (because of Diminishing Marginal Returns)</a:t>
            </a:r>
          </a:p>
          <a:p>
            <a:pPr lvl="1"/>
            <a:r>
              <a:rPr lang="en-US" altLang="en-US" sz="2400" dirty="0"/>
              <a:t>Cannot explain growth in the very long run</a:t>
            </a:r>
          </a:p>
          <a:p>
            <a:pPr lvl="1"/>
            <a:r>
              <a:rPr lang="en-US" altLang="en-US" sz="2400" dirty="0"/>
              <a:t>Implies convergence (again, because of Diminishing Marginal Returns)</a:t>
            </a:r>
          </a:p>
          <a:p>
            <a:pPr lvl="1"/>
            <a:r>
              <a:rPr lang="en-US" altLang="en-US" sz="2400" dirty="0"/>
              <a:t>Explains China’s shift from high growth, high capital accumulation to lower growth and greater depreciation as it approaches steady state.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6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3691-6FDA-43F6-A1DE-14B9E965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“Cutting-Edge” Growth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68C20-D259-4845-B39B-C4D17B4F2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The US economy is still growing. How come?</a:t>
            </a:r>
          </a:p>
          <a:p>
            <a:r>
              <a:rPr lang="en-US" altLang="en-US" sz="2800" dirty="0"/>
              <a:t>Cutting edge growth.</a:t>
            </a:r>
          </a:p>
          <a:p>
            <a:r>
              <a:rPr lang="en-US" altLang="en-US" sz="2800" dirty="0"/>
              <a:t>New Ideas:</a:t>
            </a:r>
          </a:p>
          <a:p>
            <a:pPr lvl="1"/>
            <a:r>
              <a:rPr lang="en-US" altLang="en-US" dirty="0"/>
              <a:t>“</a:t>
            </a:r>
            <a:r>
              <a:rPr lang="en-US" altLang="en-US" i="1" dirty="0"/>
              <a:t>A</a:t>
            </a:r>
            <a:r>
              <a:rPr lang="en-US" altLang="en-US" dirty="0"/>
              <a:t>” returns to the production function:</a:t>
            </a:r>
            <a:endParaRPr lang="en-US" altLang="en-US" dirty="0"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cs typeface="Arial" panose="020B0604020202020204" pitchFamily="34" charset="0"/>
              </a:rPr>
              <a:t>Increases in </a:t>
            </a:r>
            <a:r>
              <a:rPr lang="en-US" altLang="en-US" i="1" dirty="0">
                <a:cs typeface="Arial" panose="020B0604020202020204" pitchFamily="34" charset="0"/>
              </a:rPr>
              <a:t>A</a:t>
            </a:r>
            <a:r>
              <a:rPr lang="en-US" altLang="en-US" dirty="0">
                <a:cs typeface="Arial" panose="020B0604020202020204" pitchFamily="34" charset="0"/>
              </a:rPr>
              <a:t> represent new ideas (a.k.a. technology)</a:t>
            </a:r>
          </a:p>
          <a:p>
            <a:pPr lvl="1"/>
            <a:r>
              <a:rPr lang="en-US" altLang="en-US" dirty="0">
                <a:cs typeface="Arial" panose="020B0604020202020204" pitchFamily="34" charset="0"/>
              </a:rPr>
              <a:t>New ideas </a:t>
            </a:r>
            <a:r>
              <a:rPr lang="en-US" altLang="en-US" u="sng" dirty="0">
                <a:cs typeface="Arial" panose="020B0604020202020204" pitchFamily="34" charset="0"/>
              </a:rPr>
              <a:t>shift</a:t>
            </a:r>
            <a:r>
              <a:rPr lang="en-US" altLang="en-US" dirty="0">
                <a:cs typeface="Arial" panose="020B0604020202020204" pitchFamily="34" charset="0"/>
              </a:rPr>
              <a:t> the entire production function</a:t>
            </a:r>
          </a:p>
          <a:p>
            <a:pPr lvl="1"/>
            <a:r>
              <a:rPr lang="en-US" altLang="en-US" dirty="0">
                <a:cs typeface="Arial" panose="020B0604020202020204" pitchFamily="34" charset="0"/>
              </a:rPr>
              <a:t>New ideas increase the </a:t>
            </a:r>
            <a:r>
              <a:rPr lang="en-US" altLang="en-US" u="sng" dirty="0">
                <a:cs typeface="Arial" panose="020B0604020202020204" pitchFamily="34" charset="0"/>
              </a:rPr>
              <a:t>productivity</a:t>
            </a:r>
            <a:r>
              <a:rPr lang="en-US" altLang="en-US" dirty="0">
                <a:cs typeface="Arial" panose="020B0604020202020204" pitchFamily="34" charset="0"/>
              </a:rPr>
              <a:t> of all factors of production</a:t>
            </a:r>
          </a:p>
          <a:p>
            <a:pPr lvl="1"/>
            <a:r>
              <a:rPr lang="en-US" altLang="en-US" dirty="0">
                <a:cs typeface="Arial" panose="020B0604020202020204" pitchFamily="34" charset="0"/>
              </a:rPr>
              <a:t>No increase in </a:t>
            </a:r>
            <a:r>
              <a:rPr lang="en-US" altLang="en-US" i="1" dirty="0">
                <a:cs typeface="Arial" panose="020B0604020202020204" pitchFamily="34" charset="0"/>
              </a:rPr>
              <a:t>K</a:t>
            </a:r>
            <a:r>
              <a:rPr lang="en-US" altLang="en-US" dirty="0">
                <a:cs typeface="Arial" panose="020B0604020202020204" pitchFamily="34" charset="0"/>
              </a:rPr>
              <a:t> required to achieve growth</a:t>
            </a:r>
            <a:endParaRPr lang="en-US" altLang="en-US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5420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B3CBF-704E-D12A-E088-F2B30A721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Ideas Shift the Production Function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478B6-0A45-4848-1DDC-51685B034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75192"/>
            <a:ext cx="2914316" cy="4625609"/>
          </a:xfrm>
        </p:spPr>
        <p:txBody>
          <a:bodyPr/>
          <a:lstStyle/>
          <a:p>
            <a:r>
              <a:rPr lang="en-US" dirty="0"/>
              <a:t>New ideas mean that we get more output from the </a:t>
            </a:r>
            <a:r>
              <a:rPr lang="en-US" i="1" dirty="0"/>
              <a:t>same amount of capital</a:t>
            </a:r>
            <a:r>
              <a:rPr lang="en-US" dirty="0"/>
              <a:t>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91844B2A-D59A-121D-AFC6-FA4A8D09D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996" y="6199474"/>
            <a:ext cx="739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00"/>
                </a:solidFill>
                <a:latin typeface="Century Gothic" pitchFamily="34" charset="0"/>
              </a:rPr>
              <a:t>0 			         100  	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6FDE20A2-45F1-AC35-9927-F3D17EE72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2396" y="6199474"/>
            <a:ext cx="6858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6BA80FE-8361-934C-AE2B-6A31BF286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4912" y="6332665"/>
            <a:ext cx="1271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Century Gothic" pitchFamily="34" charset="0"/>
              </a:rPr>
              <a:t>Capital, </a:t>
            </a:r>
            <a:r>
              <a:rPr lang="en-US" sz="1800" b="1" i="1" dirty="0">
                <a:solidFill>
                  <a:srgbClr val="000000"/>
                </a:solidFill>
                <a:latin typeface="Century Gothic" pitchFamily="34" charset="0"/>
              </a:rPr>
              <a:t>K</a:t>
            </a: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C6DCF770-7157-4A87-90A0-25445659BBE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2393" y="1856074"/>
            <a:ext cx="3" cy="441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4F896035-32A1-C2C2-4BFA-1B037535F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359" y="1444117"/>
            <a:ext cx="1204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Output, </a:t>
            </a:r>
            <a:r>
              <a:rPr lang="en-US" sz="1800" b="1" i="1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Y</a:t>
            </a: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ED69CFD4-53D7-DDD2-236F-63137ABB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546" y="3076862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8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" name="Text Box 27">
            <a:extLst>
              <a:ext uri="{FF2B5EF4-FFF2-40B4-BE49-F238E27FC236}">
                <a16:creationId xmlns:a16="http://schemas.microsoft.com/office/drawing/2014/main" id="{1A715644-077E-EBCE-EE1D-91803C685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791" y="3501518"/>
            <a:ext cx="441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Century Gothic" pitchFamily="34" charset="0"/>
              </a:rPr>
              <a:t>10</a:t>
            </a:r>
          </a:p>
        </p:txBody>
      </p:sp>
      <p:sp>
        <p:nvSpPr>
          <p:cNvPr id="11" name="Arc 36">
            <a:extLst>
              <a:ext uri="{FF2B5EF4-FFF2-40B4-BE49-F238E27FC236}">
                <a16:creationId xmlns:a16="http://schemas.microsoft.com/office/drawing/2014/main" id="{9251BB51-637E-178F-D8AC-CE5B5ACE3EAA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4022394" y="3380074"/>
            <a:ext cx="6778625" cy="2819400"/>
          </a:xfrm>
          <a:custGeom>
            <a:avLst/>
            <a:gdLst>
              <a:gd name="T0" fmla="*/ 2147483647 w 21600"/>
              <a:gd name="T1" fmla="*/ 0 h 21487"/>
              <a:gd name="T2" fmla="*/ 2147483647 w 21600"/>
              <a:gd name="T3" fmla="*/ 2147483647 h 21487"/>
              <a:gd name="T4" fmla="*/ 0 w 21600"/>
              <a:gd name="T5" fmla="*/ 2147483647 h 21487"/>
              <a:gd name="T6" fmla="*/ 0 60000 65536"/>
              <a:gd name="T7" fmla="*/ 0 60000 65536"/>
              <a:gd name="T8" fmla="*/ 0 60000 65536"/>
              <a:gd name="T9" fmla="*/ 0 w 21600"/>
              <a:gd name="T10" fmla="*/ 0 h 21487"/>
              <a:gd name="T11" fmla="*/ 21600 w 21600"/>
              <a:gd name="T12" fmla="*/ 21487 h 214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87" fill="none" extrusionOk="0">
                <a:moveTo>
                  <a:pt x="2207" y="0"/>
                </a:moveTo>
                <a:cubicBezTo>
                  <a:pt x="13224" y="1132"/>
                  <a:pt x="21600" y="10412"/>
                  <a:pt x="21600" y="21487"/>
                </a:cubicBezTo>
              </a:path>
              <a:path w="21600" h="21487" stroke="0" extrusionOk="0">
                <a:moveTo>
                  <a:pt x="2207" y="0"/>
                </a:moveTo>
                <a:cubicBezTo>
                  <a:pt x="13224" y="1132"/>
                  <a:pt x="21600" y="10412"/>
                  <a:pt x="21600" y="21487"/>
                </a:cubicBezTo>
                <a:lnTo>
                  <a:pt x="0" y="21487"/>
                </a:lnTo>
                <a:lnTo>
                  <a:pt x="2207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2" name="Object 1">
            <a:extLst>
              <a:ext uri="{FF2B5EF4-FFF2-40B4-BE49-F238E27FC236}">
                <a16:creationId xmlns:a16="http://schemas.microsoft.com/office/drawing/2014/main" id="{18781B5F-9890-E18E-1B5D-F0C2F2108F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473341"/>
              </p:ext>
            </p:extLst>
          </p:nvPr>
        </p:nvGraphicFramePr>
        <p:xfrm>
          <a:off x="10118396" y="3075274"/>
          <a:ext cx="1447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723600" imgH="215640" progId="Equation.3">
                  <p:embed/>
                </p:oleObj>
              </mc:Choice>
              <mc:Fallback>
                <p:oleObj name="Equation" r:id="rId3" imgW="723600" imgH="215640" progId="Equation.3">
                  <p:embed/>
                  <p:pic>
                    <p:nvPicPr>
                      <p:cNvPr id="11" name="Object 1">
                        <a:extLst>
                          <a:ext uri="{FF2B5EF4-FFF2-40B4-BE49-F238E27FC236}">
                            <a16:creationId xmlns:a16="http://schemas.microsoft.com/office/drawing/2014/main" id="{0374EA47-25DD-B575-4FDA-D7E7E8140B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8396" y="3075274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37">
            <a:extLst>
              <a:ext uri="{FF2B5EF4-FFF2-40B4-BE49-F238E27FC236}">
                <a16:creationId xmlns:a16="http://schemas.microsoft.com/office/drawing/2014/main" id="{13E49B82-7E03-A06E-FAAD-9774CE28BFD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67283" y="3686462"/>
            <a:ext cx="1" cy="251301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AFE4FFBF-59A0-32D0-2F38-05FFA7C730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4620" y="3684874"/>
            <a:ext cx="3459163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Arc 36">
            <a:extLst>
              <a:ext uri="{FF2B5EF4-FFF2-40B4-BE49-F238E27FC236}">
                <a16:creationId xmlns:a16="http://schemas.microsoft.com/office/drawing/2014/main" id="{21E410CA-1232-BC56-0D77-133D6F4E5E46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4044619" y="1994187"/>
            <a:ext cx="6778625" cy="4220210"/>
          </a:xfrm>
          <a:custGeom>
            <a:avLst/>
            <a:gdLst>
              <a:gd name="T0" fmla="*/ 2147483647 w 21600"/>
              <a:gd name="T1" fmla="*/ 0 h 21487"/>
              <a:gd name="T2" fmla="*/ 2147483647 w 21600"/>
              <a:gd name="T3" fmla="*/ 2147483647 h 21487"/>
              <a:gd name="T4" fmla="*/ 0 w 21600"/>
              <a:gd name="T5" fmla="*/ 2147483647 h 21487"/>
              <a:gd name="T6" fmla="*/ 0 60000 65536"/>
              <a:gd name="T7" fmla="*/ 0 60000 65536"/>
              <a:gd name="T8" fmla="*/ 0 60000 65536"/>
              <a:gd name="T9" fmla="*/ 0 w 21600"/>
              <a:gd name="T10" fmla="*/ 0 h 21487"/>
              <a:gd name="T11" fmla="*/ 21600 w 21600"/>
              <a:gd name="T12" fmla="*/ 21487 h 214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87" fill="none" extrusionOk="0">
                <a:moveTo>
                  <a:pt x="2207" y="0"/>
                </a:moveTo>
                <a:cubicBezTo>
                  <a:pt x="13224" y="1132"/>
                  <a:pt x="21600" y="10412"/>
                  <a:pt x="21600" y="21487"/>
                </a:cubicBezTo>
              </a:path>
              <a:path w="21600" h="21487" stroke="0" extrusionOk="0">
                <a:moveTo>
                  <a:pt x="2207" y="0"/>
                </a:moveTo>
                <a:cubicBezTo>
                  <a:pt x="13224" y="1132"/>
                  <a:pt x="21600" y="10412"/>
                  <a:pt x="21600" y="21487"/>
                </a:cubicBezTo>
                <a:lnTo>
                  <a:pt x="0" y="21487"/>
                </a:lnTo>
                <a:lnTo>
                  <a:pt x="2207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1392A16-3636-2769-DA88-F1F227E7D5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266276"/>
              </p:ext>
            </p:extLst>
          </p:nvPr>
        </p:nvGraphicFramePr>
        <p:xfrm>
          <a:off x="10118396" y="1627473"/>
          <a:ext cx="1676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5" imgW="838080" imgH="215640" progId="Equation.3">
                  <p:embed/>
                </p:oleObj>
              </mc:Choice>
              <mc:Fallback>
                <p:oleObj name="Equation" r:id="rId5" imgW="838080" imgH="215640" progId="Equation.3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EB758C3-2F54-AAA5-44D7-62A8F0B63B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8396" y="1627473"/>
                        <a:ext cx="1676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37">
            <a:extLst>
              <a:ext uri="{FF2B5EF4-FFF2-40B4-BE49-F238E27FC236}">
                <a16:creationId xmlns:a16="http://schemas.microsoft.com/office/drawing/2014/main" id="{2CD5FE99-7B0A-E3B7-CC95-8B48EC5C6C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67283" y="2465674"/>
            <a:ext cx="2" cy="3748724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B28DCD27-CB47-85B0-5F34-B3837D73E9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2396" y="2473294"/>
            <a:ext cx="3544887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EF8911E0-9000-A1A7-9759-F89C58321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396" y="2291526"/>
            <a:ext cx="4443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Century Gothic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5059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E860487-AE60-424F-8F57-4DA6BE13A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Cutting-Edge Growth (Cont’d)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A9745E2-6A73-4B20-A1DA-D83735C9B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/>
              <a:t>Cutting-Edge Growth</a:t>
            </a:r>
            <a:r>
              <a:rPr lang="en-US" altLang="en-US"/>
              <a:t>: increases in output resulting from the continuous flow of new ideas.</a:t>
            </a:r>
          </a:p>
          <a:p>
            <a:pPr>
              <a:lnSpc>
                <a:spcPct val="90000"/>
              </a:lnSpc>
            </a:pPr>
            <a:r>
              <a:rPr lang="en-US" altLang="en-US" u="sng"/>
              <a:t>Key Characteristics</a:t>
            </a:r>
            <a:r>
              <a:rPr lang="en-US" altLang="en-US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Can explain growth in the very long-run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Does not require capital accumulation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Fundamentally different from catching-up growth—results from a different source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Generates more catching-up growth, too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4371-42EB-2752-F458-47DEFA2F5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5E56B4E-19DE-6254-9125-B4DD7109EAEE}"/>
              </a:ext>
            </a:extLst>
          </p:cNvPr>
          <p:cNvSpPr>
            <a:spLocks/>
          </p:cNvSpPr>
          <p:nvPr/>
        </p:nvSpPr>
        <p:spPr bwMode="auto">
          <a:xfrm>
            <a:off x="5110095" y="5242059"/>
            <a:ext cx="3116262" cy="487363"/>
          </a:xfrm>
          <a:custGeom>
            <a:avLst/>
            <a:gdLst>
              <a:gd name="T0" fmla="*/ 3115944 w 3116580"/>
              <a:gd name="T1" fmla="*/ 0 h 487680"/>
              <a:gd name="T2" fmla="*/ 1264662 w 3116580"/>
              <a:gd name="T3" fmla="*/ 76101 h 487680"/>
              <a:gd name="T4" fmla="*/ 0 w 3116580"/>
              <a:gd name="T5" fmla="*/ 167422 h 487680"/>
              <a:gd name="T6" fmla="*/ 7618 w 3116580"/>
              <a:gd name="T7" fmla="*/ 487046 h 487680"/>
              <a:gd name="T8" fmla="*/ 3115944 w 3116580"/>
              <a:gd name="T9" fmla="*/ 0 h 487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16580" h="487680">
                <a:moveTo>
                  <a:pt x="3116580" y="0"/>
                </a:moveTo>
                <a:lnTo>
                  <a:pt x="1264920" y="76200"/>
                </a:lnTo>
                <a:lnTo>
                  <a:pt x="0" y="167640"/>
                </a:lnTo>
                <a:lnTo>
                  <a:pt x="7620" y="487680"/>
                </a:lnTo>
                <a:lnTo>
                  <a:pt x="3116580" y="0"/>
                </a:ln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9FF1ADA9-8EEA-F4DD-E6B1-7825C18BA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2757" y="1835284"/>
            <a:ext cx="0" cy="4318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4A233891-4D25-BA3E-09EC-99DA22F66F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2757" y="6153284"/>
            <a:ext cx="7239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BF2151F-DD66-E4F8-8AA2-215758EB4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757" y="6312034"/>
            <a:ext cx="139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00"/>
                </a:solidFill>
                <a:latin typeface="Century Gothic" pitchFamily="34" charset="0"/>
              </a:rPr>
              <a:t>Capital, </a:t>
            </a:r>
            <a:r>
              <a:rPr lang="en-US" sz="2000" b="1" i="1">
                <a:solidFill>
                  <a:srgbClr val="000000"/>
                </a:solidFill>
                <a:latin typeface="Century Gothic" pitchFamily="34" charset="0"/>
              </a:rPr>
              <a:t>K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1B61FC0-F4C7-A935-CC2F-4E550CBC1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157" y="1454284"/>
            <a:ext cx="132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00"/>
                </a:solidFill>
                <a:latin typeface="Century Gothic" pitchFamily="34" charset="0"/>
              </a:rPr>
              <a:t>Output, </a:t>
            </a:r>
            <a:r>
              <a:rPr lang="en-US" sz="2000" b="1" i="1">
                <a:solidFill>
                  <a:srgbClr val="000000"/>
                </a:solidFill>
                <a:latin typeface="Century Gothic" pitchFamily="34" charset="0"/>
              </a:rPr>
              <a:t>Y</a:t>
            </a: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08F06A11-98CA-40EC-DF1F-484BFAC1B4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2757" y="5086484"/>
            <a:ext cx="7010400" cy="10668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97FE2-2F99-55D6-2342-F2770539F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3157" y="4807084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  <a:latin typeface="Century Gothic" pitchFamily="34" charset="0"/>
              </a:rPr>
              <a:t>Dep = 0.02</a:t>
            </a:r>
            <a:r>
              <a:rPr lang="en-US" sz="1800" b="1" i="1">
                <a:solidFill>
                  <a:srgbClr val="000000"/>
                </a:solidFill>
                <a:latin typeface="Century Gothic" pitchFamily="34" charset="0"/>
              </a:rPr>
              <a:t>K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8C90AD09-749A-91C8-3B49-5A57D051B281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2282757" y="5619884"/>
            <a:ext cx="6934200" cy="533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46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C7CECB9A-6E73-49DB-FFA3-5E99289517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157" y="5772284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Arc 13">
            <a:extLst>
              <a:ext uri="{FF2B5EF4-FFF2-40B4-BE49-F238E27FC236}">
                <a16:creationId xmlns:a16="http://schemas.microsoft.com/office/drawing/2014/main" id="{14B220D6-961C-79BF-4BF7-E2ED012F9E63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2282757" y="4021272"/>
            <a:ext cx="6858000" cy="2133600"/>
          </a:xfrm>
          <a:custGeom>
            <a:avLst/>
            <a:gdLst>
              <a:gd name="T0" fmla="*/ 2147483647 w 21600"/>
              <a:gd name="T1" fmla="*/ 0 h 21598"/>
              <a:gd name="T2" fmla="*/ 2147483647 w 21600"/>
              <a:gd name="T3" fmla="*/ 2147483647 h 21598"/>
              <a:gd name="T4" fmla="*/ 0 w 21600"/>
              <a:gd name="T5" fmla="*/ 2147483647 h 21598"/>
              <a:gd name="T6" fmla="*/ 0 60000 65536"/>
              <a:gd name="T7" fmla="*/ 0 60000 65536"/>
              <a:gd name="T8" fmla="*/ 0 60000 65536"/>
              <a:gd name="T9" fmla="*/ 0 w 21600"/>
              <a:gd name="T10" fmla="*/ 0 h 21598"/>
              <a:gd name="T11" fmla="*/ 21600 w 21600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8" fill="none" extrusionOk="0">
                <a:moveTo>
                  <a:pt x="272" y="-1"/>
                </a:moveTo>
                <a:cubicBezTo>
                  <a:pt x="12094" y="148"/>
                  <a:pt x="21600" y="9774"/>
                  <a:pt x="21600" y="21598"/>
                </a:cubicBezTo>
              </a:path>
              <a:path w="21600" h="21598" stroke="0" extrusionOk="0">
                <a:moveTo>
                  <a:pt x="272" y="-1"/>
                </a:moveTo>
                <a:cubicBezTo>
                  <a:pt x="12094" y="148"/>
                  <a:pt x="21600" y="9774"/>
                  <a:pt x="21600" y="21598"/>
                </a:cubicBezTo>
                <a:lnTo>
                  <a:pt x="0" y="21598"/>
                </a:lnTo>
                <a:lnTo>
                  <a:pt x="272" y="-1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6">
            <a:extLst>
              <a:ext uri="{FF2B5EF4-FFF2-40B4-BE49-F238E27FC236}">
                <a16:creationId xmlns:a16="http://schemas.microsoft.com/office/drawing/2014/main" id="{88B1BFAD-7DB4-FC75-93BF-429C68815D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2157" y="4400684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7">
            <a:extLst>
              <a:ext uri="{FF2B5EF4-FFF2-40B4-BE49-F238E27FC236}">
                <a16:creationId xmlns:a16="http://schemas.microsoft.com/office/drawing/2014/main" id="{B208175A-2770-5DD3-A518-9D81950393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76407" y="4407034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D9A743C3-F889-EB25-5BA0-AC5CBC15D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357" y="6153284"/>
            <a:ext cx="617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00"/>
                </a:solidFill>
                <a:latin typeface="Century Gothic" pitchFamily="34" charset="0"/>
              </a:rPr>
              <a:t>225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12D45BB3-F472-A98C-FAB1-CC753E95F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482" y="4137159"/>
            <a:ext cx="473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</a:rPr>
              <a:t>15</a:t>
            </a:r>
          </a:p>
        </p:txBody>
      </p:sp>
      <p:sp>
        <p:nvSpPr>
          <p:cNvPr id="18" name="Arc 30">
            <a:extLst>
              <a:ext uri="{FF2B5EF4-FFF2-40B4-BE49-F238E27FC236}">
                <a16:creationId xmlns:a16="http://schemas.microsoft.com/office/drawing/2014/main" id="{B715D992-11D2-0CE4-B571-05B6E35F3679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2282757" y="5238884"/>
            <a:ext cx="7010400" cy="838200"/>
          </a:xfrm>
          <a:custGeom>
            <a:avLst/>
            <a:gdLst>
              <a:gd name="T0" fmla="*/ 2147483647 w 21600"/>
              <a:gd name="T1" fmla="*/ 0 h 21599"/>
              <a:gd name="T2" fmla="*/ 2147483647 w 21600"/>
              <a:gd name="T3" fmla="*/ 2147483647 h 21599"/>
              <a:gd name="T4" fmla="*/ 0 w 21600"/>
              <a:gd name="T5" fmla="*/ 2147483647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190" y="-1"/>
                </a:moveTo>
                <a:cubicBezTo>
                  <a:pt x="12044" y="104"/>
                  <a:pt x="21600" y="9743"/>
                  <a:pt x="21600" y="21599"/>
                </a:cubicBezTo>
              </a:path>
              <a:path w="21600" h="21599" stroke="0" extrusionOk="0">
                <a:moveTo>
                  <a:pt x="190" y="-1"/>
                </a:moveTo>
                <a:cubicBezTo>
                  <a:pt x="12044" y="104"/>
                  <a:pt x="21600" y="9743"/>
                  <a:pt x="21600" y="21599"/>
                </a:cubicBezTo>
                <a:lnTo>
                  <a:pt x="0" y="21599"/>
                </a:lnTo>
                <a:lnTo>
                  <a:pt x="190" y="-1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c 35">
            <a:extLst>
              <a:ext uri="{FF2B5EF4-FFF2-40B4-BE49-F238E27FC236}">
                <a16:creationId xmlns:a16="http://schemas.microsoft.com/office/drawing/2014/main" id="{8241C742-200D-0AE8-5E98-1DC789994284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2282757" y="2343284"/>
            <a:ext cx="6858000" cy="3733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54">
            <a:extLst>
              <a:ext uri="{FF2B5EF4-FFF2-40B4-BE49-F238E27FC236}">
                <a16:creationId xmlns:a16="http://schemas.microsoft.com/office/drawing/2014/main" id="{C4141F66-065E-9016-D3E7-D92381CD2A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95457" y="2368684"/>
            <a:ext cx="5943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55">
            <a:extLst>
              <a:ext uri="{FF2B5EF4-FFF2-40B4-BE49-F238E27FC236}">
                <a16:creationId xmlns:a16="http://schemas.microsoft.com/office/drawing/2014/main" id="{469E342E-351F-CF4B-A7F8-B10805D84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157" y="2140084"/>
            <a:ext cx="633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  <a:latin typeface="Century Gothic" pitchFamily="34" charset="0"/>
              </a:rPr>
              <a:t>33.7</a:t>
            </a:r>
          </a:p>
        </p:txBody>
      </p:sp>
      <p:sp>
        <p:nvSpPr>
          <p:cNvPr id="22" name="Text Box 56">
            <a:extLst>
              <a:ext uri="{FF2B5EF4-FFF2-40B4-BE49-F238E27FC236}">
                <a16:creationId xmlns:a16="http://schemas.microsoft.com/office/drawing/2014/main" id="{4B2C05CB-0AC4-F79A-90BB-836EDF0D5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557" y="6153284"/>
            <a:ext cx="617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00"/>
                </a:solidFill>
                <a:latin typeface="Century Gothic" pitchFamily="34" charset="0"/>
              </a:rPr>
              <a:t>506</a:t>
            </a:r>
          </a:p>
        </p:txBody>
      </p:sp>
      <p:sp>
        <p:nvSpPr>
          <p:cNvPr id="23" name="Text Box 59">
            <a:extLst>
              <a:ext uri="{FF2B5EF4-FFF2-40B4-BE49-F238E27FC236}">
                <a16:creationId xmlns:a16="http://schemas.microsoft.com/office/drawing/2014/main" id="{298ED42B-947F-77F3-EA94-DBE60870C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157" y="4324484"/>
            <a:ext cx="354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00"/>
                </a:solidFill>
                <a:latin typeface="Century Gothic" pitchFamily="34" charset="0"/>
              </a:rPr>
              <a:t>a</a:t>
            </a:r>
          </a:p>
        </p:txBody>
      </p:sp>
      <p:sp>
        <p:nvSpPr>
          <p:cNvPr id="24" name="Line 60">
            <a:extLst>
              <a:ext uri="{FF2B5EF4-FFF2-40B4-BE49-F238E27FC236}">
                <a16:creationId xmlns:a16="http://schemas.microsoft.com/office/drawing/2014/main" id="{F2B5DE26-27C5-C152-FBEB-8B6BF8DE83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2157" y="3105284"/>
            <a:ext cx="0" cy="1219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61">
            <a:extLst>
              <a:ext uri="{FF2B5EF4-FFF2-40B4-BE49-F238E27FC236}">
                <a16:creationId xmlns:a16="http://schemas.microsoft.com/office/drawing/2014/main" id="{A209F754-1B61-F503-13A7-503B98D57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557" y="2648084"/>
            <a:ext cx="354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</a:rPr>
              <a:t>b</a:t>
            </a:r>
          </a:p>
        </p:txBody>
      </p:sp>
      <p:sp>
        <p:nvSpPr>
          <p:cNvPr id="26" name="Text Box 62">
            <a:extLst>
              <a:ext uri="{FF2B5EF4-FFF2-40B4-BE49-F238E27FC236}">
                <a16:creationId xmlns:a16="http://schemas.microsoft.com/office/drawing/2014/main" id="{3649EB41-319F-723A-1C33-6AED9411C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3957" y="1886084"/>
            <a:ext cx="34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00"/>
                </a:solidFill>
                <a:latin typeface="Century Gothic" pitchFamily="34" charset="0"/>
              </a:rPr>
              <a:t>c</a:t>
            </a:r>
          </a:p>
        </p:txBody>
      </p:sp>
      <p:sp>
        <p:nvSpPr>
          <p:cNvPr id="27" name="Line 63">
            <a:extLst>
              <a:ext uri="{FF2B5EF4-FFF2-40B4-BE49-F238E27FC236}">
                <a16:creationId xmlns:a16="http://schemas.microsoft.com/office/drawing/2014/main" id="{A3F1F880-E105-2045-66FB-BC559BD2AC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8357" y="5416684"/>
            <a:ext cx="1489075" cy="168275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64">
            <a:extLst>
              <a:ext uri="{FF2B5EF4-FFF2-40B4-BE49-F238E27FC236}">
                <a16:creationId xmlns:a16="http://schemas.microsoft.com/office/drawing/2014/main" id="{2D0DE2DA-C2F3-9C89-4860-3377C4466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357" y="3410084"/>
            <a:ext cx="754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Century Gothic" pitchFamily="34" charset="0"/>
              </a:rPr>
              <a:t>Better</a:t>
            </a:r>
          </a:p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Century Gothic" pitchFamily="34" charset="0"/>
              </a:rPr>
              <a:t>Ideas</a:t>
            </a:r>
          </a:p>
        </p:txBody>
      </p:sp>
      <p:sp>
        <p:nvSpPr>
          <p:cNvPr id="29" name="Text Box 65">
            <a:extLst>
              <a:ext uri="{FF2B5EF4-FFF2-40B4-BE49-F238E27FC236}">
                <a16:creationId xmlns:a16="http://schemas.microsoft.com/office/drawing/2014/main" id="{FA7BC337-EB7A-88F8-B1B6-F022E03EC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157" y="5721484"/>
            <a:ext cx="2355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Century Gothic" pitchFamily="34" charset="0"/>
              </a:rPr>
              <a:t>Capital Accumulation</a:t>
            </a:r>
          </a:p>
        </p:txBody>
      </p:sp>
      <p:graphicFrame>
        <p:nvGraphicFramePr>
          <p:cNvPr id="30" name="Object 3">
            <a:extLst>
              <a:ext uri="{FF2B5EF4-FFF2-40B4-BE49-F238E27FC236}">
                <a16:creationId xmlns:a16="http://schemas.microsoft.com/office/drawing/2014/main" id="{F4CE6441-3465-9B53-2EAD-7DCC2F22CF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280559"/>
              </p:ext>
            </p:extLst>
          </p:nvPr>
        </p:nvGraphicFramePr>
        <p:xfrm>
          <a:off x="9140757" y="2063884"/>
          <a:ext cx="11350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3" imgW="710891" imgH="215806" progId="Equation.3">
                  <p:embed/>
                </p:oleObj>
              </mc:Choice>
              <mc:Fallback>
                <p:oleObj name="Equation" r:id="rId3" imgW="710891" imgH="215806" progId="Equation.3">
                  <p:embed/>
                  <p:pic>
                    <p:nvPicPr>
                      <p:cNvPr id="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0757" y="2063884"/>
                        <a:ext cx="11350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1D154B-F9B2-D6E7-09BE-610EE3069F80}"/>
              </a:ext>
            </a:extLst>
          </p:cNvPr>
          <p:cNvCxnSpPr>
            <a:cxnSpLocks noChangeShapeType="1"/>
            <a:stCxn id="25" idx="3"/>
          </p:cNvCxnSpPr>
          <p:nvPr/>
        </p:nvCxnSpPr>
        <p:spPr bwMode="auto">
          <a:xfrm flipV="1">
            <a:off x="5227570" y="2444884"/>
            <a:ext cx="1703387" cy="403225"/>
          </a:xfrm>
          <a:prstGeom prst="straightConnector1">
            <a:avLst/>
          </a:prstGeom>
          <a:noFill/>
          <a:ln w="57150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14B2741-49AD-10D9-C6A2-5D5B9381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357" y="3359284"/>
            <a:ext cx="990600" cy="5810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latin typeface="Century Gothic" pitchFamily="34" charset="0"/>
              </a:rPr>
              <a:t>Output grows</a:t>
            </a:r>
          </a:p>
        </p:txBody>
      </p:sp>
      <p:graphicFrame>
        <p:nvGraphicFramePr>
          <p:cNvPr id="33" name="Object 6">
            <a:extLst>
              <a:ext uri="{FF2B5EF4-FFF2-40B4-BE49-F238E27FC236}">
                <a16:creationId xmlns:a16="http://schemas.microsoft.com/office/drawing/2014/main" id="{CF89CE45-AB69-6D18-B8EA-7D6F332D56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652091"/>
              </p:ext>
            </p:extLst>
          </p:nvPr>
        </p:nvGraphicFramePr>
        <p:xfrm>
          <a:off x="9064557" y="3740284"/>
          <a:ext cx="1143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5" imgW="571252" imgH="215806" progId="Equation.3">
                  <p:embed/>
                </p:oleObj>
              </mc:Choice>
              <mc:Fallback>
                <p:oleObj name="Equation" r:id="rId5" imgW="571252" imgH="215806" progId="Equation.3">
                  <p:embed/>
                  <p:pic>
                    <p:nvPicPr>
                      <p:cNvPr id="2256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557" y="3740284"/>
                        <a:ext cx="11430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Line 33">
            <a:extLst>
              <a:ext uri="{FF2B5EF4-FFF2-40B4-BE49-F238E27FC236}">
                <a16:creationId xmlns:a16="http://schemas.microsoft.com/office/drawing/2014/main" id="{1C0EA1E4-391E-786C-C280-6E8C178549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6357" y="2368684"/>
            <a:ext cx="0" cy="3810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Box 52">
            <a:extLst>
              <a:ext uri="{FF2B5EF4-FFF2-40B4-BE49-F238E27FC236}">
                <a16:creationId xmlns:a16="http://schemas.microsoft.com/office/drawing/2014/main" id="{1757E907-01AF-BA1D-E18B-2332B6630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957" y="6468348"/>
            <a:ext cx="1981200" cy="3365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latin typeface="Century Gothic" pitchFamily="34" charset="0"/>
              </a:rPr>
              <a:t>Initial steady state</a:t>
            </a:r>
          </a:p>
        </p:txBody>
      </p:sp>
      <p:sp>
        <p:nvSpPr>
          <p:cNvPr id="36" name="TextBox 52">
            <a:extLst>
              <a:ext uri="{FF2B5EF4-FFF2-40B4-BE49-F238E27FC236}">
                <a16:creationId xmlns:a16="http://schemas.microsoft.com/office/drawing/2014/main" id="{9B6C8EE3-2AEB-7A0D-096B-EA500670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557" y="6481860"/>
            <a:ext cx="1981200" cy="3365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>
                <a:latin typeface="Century Gothic" pitchFamily="34" charset="0"/>
              </a:rPr>
              <a:t>New steady state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A0F0AC1-C5DE-F579-19B1-92980FE09D2E}"/>
              </a:ext>
            </a:extLst>
          </p:cNvPr>
          <p:cNvCxnSpPr>
            <a:cxnSpLocks noChangeShapeType="1"/>
            <a:stCxn id="35" idx="0"/>
            <a:endCxn id="39" idx="3"/>
          </p:cNvCxnSpPr>
          <p:nvPr/>
        </p:nvCxnSpPr>
        <p:spPr bwMode="auto">
          <a:xfrm flipV="1">
            <a:off x="3730557" y="5775366"/>
            <a:ext cx="1317718" cy="69298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DAF4C3F-456E-2536-CD94-323A94A64A8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280332" y="5330959"/>
            <a:ext cx="479425" cy="1231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6AEBD132-079B-E352-F3D3-E818C1622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957" y="5645284"/>
            <a:ext cx="152400" cy="1524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0" name="Oval 31">
            <a:extLst>
              <a:ext uri="{FF2B5EF4-FFF2-40B4-BE49-F238E27FC236}">
                <a16:creationId xmlns:a16="http://schemas.microsoft.com/office/drawing/2014/main" id="{0D4748B8-EC3B-A91B-3599-7A4AEA44F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0157" y="5188084"/>
            <a:ext cx="152400" cy="1524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" name="Line 27">
            <a:extLst>
              <a:ext uri="{FF2B5EF4-FFF2-40B4-BE49-F238E27FC236}">
                <a16:creationId xmlns:a16="http://schemas.microsoft.com/office/drawing/2014/main" id="{219C286C-614F-98F9-7E62-80278CFFCD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2757" y="3054484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60">
            <a:extLst>
              <a:ext uri="{FF2B5EF4-FFF2-40B4-BE49-F238E27FC236}">
                <a16:creationId xmlns:a16="http://schemas.microsoft.com/office/drawing/2014/main" id="{A6B6583A-1E76-2EDD-B6DC-4094A21391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5157" y="3130684"/>
            <a:ext cx="0" cy="1219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Box 55">
            <a:extLst>
              <a:ext uri="{FF2B5EF4-FFF2-40B4-BE49-F238E27FC236}">
                <a16:creationId xmlns:a16="http://schemas.microsoft.com/office/drawing/2014/main" id="{2D971F74-337B-EC59-4CE1-A6B48D394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757" y="2444884"/>
            <a:ext cx="1447800" cy="5810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latin typeface="Century Gothic" pitchFamily="34" charset="0"/>
              </a:rPr>
              <a:t>Output grows more</a:t>
            </a: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44F46190-C45A-3F77-FA58-DFF928E7F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6957" y="5416684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  <a:latin typeface="Century Gothic" pitchFamily="34" charset="0"/>
              </a:rPr>
              <a:t>Inv = 0.3</a:t>
            </a:r>
            <a:r>
              <a:rPr lang="en-US" sz="1800" b="1" i="1">
                <a:solidFill>
                  <a:srgbClr val="000000"/>
                </a:solidFill>
                <a:latin typeface="Century Gothic" pitchFamily="34" charset="0"/>
              </a:rPr>
              <a:t>Y</a:t>
            </a: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1C98E479-5856-7C17-3B67-57C46BDB3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1082" y="5069022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  <a:latin typeface="Century Gothic" pitchFamily="34" charset="0"/>
              </a:rPr>
              <a:t>Inv = 0.3*1.5</a:t>
            </a:r>
            <a:r>
              <a:rPr lang="en-US" sz="1800" b="1" i="1">
                <a:solidFill>
                  <a:srgbClr val="000000"/>
                </a:solidFill>
                <a:latin typeface="Century Gothic" pitchFamily="34" charset="0"/>
              </a:rPr>
              <a:t>Y</a:t>
            </a:r>
          </a:p>
        </p:txBody>
      </p:sp>
      <p:sp>
        <p:nvSpPr>
          <p:cNvPr id="46" name="Text Box 29">
            <a:extLst>
              <a:ext uri="{FF2B5EF4-FFF2-40B4-BE49-F238E27FC236}">
                <a16:creationId xmlns:a16="http://schemas.microsoft.com/office/drawing/2014/main" id="{C4088EE2-79F3-76B2-3DD8-20FAF6BA9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359" y="2848744"/>
            <a:ext cx="689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</a:rPr>
              <a:t>22.5</a:t>
            </a:r>
          </a:p>
        </p:txBody>
      </p:sp>
    </p:spTree>
    <p:extLst>
      <p:ext uri="{BB962C8B-B14F-4D97-AF65-F5344CB8AC3E}">
        <p14:creationId xmlns:p14="http://schemas.microsoft.com/office/powerpoint/2010/main" val="15564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4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repeatCount="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 animBg="1"/>
      <p:bldP spid="28" grpId="0"/>
      <p:bldP spid="29" grpId="0"/>
      <p:bldP spid="32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2E2B0-9283-6789-1408-4B3B4448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Economics of Ideas!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52700-AE8A-336B-0AAF-B8C2195B4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5192"/>
            <a:ext cx="8471649" cy="4625609"/>
          </a:xfrm>
        </p:spPr>
        <p:txBody>
          <a:bodyPr/>
          <a:lstStyle/>
          <a:p>
            <a:r>
              <a:rPr lang="en-US" dirty="0"/>
              <a:t>Where do Ideas come from? How do we get more?</a:t>
            </a:r>
          </a:p>
          <a:p>
            <a:r>
              <a:rPr lang="en-US" dirty="0"/>
              <a:t>Spillovers, property rights, the benefits and costs of patents</a:t>
            </a:r>
          </a:p>
          <a:p>
            <a:r>
              <a:rPr lang="en-US" dirty="0"/>
              <a:t>Ideas and Market Size (free trade and ideas)</a:t>
            </a:r>
          </a:p>
          <a:p>
            <a:r>
              <a:rPr lang="en-US" dirty="0"/>
              <a:t>The Future of Economic Growth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FAC0F3AE-3FB6-6E96-B5B0-164472F37111}"/>
              </a:ext>
            </a:extLst>
          </p:cNvPr>
          <p:cNvSpPr txBox="1">
            <a:spLocks/>
          </p:cNvSpPr>
          <p:nvPr/>
        </p:nvSpPr>
        <p:spPr>
          <a:xfrm>
            <a:off x="9081249" y="5286052"/>
            <a:ext cx="2830554" cy="1416500"/>
          </a:xfrm>
          <a:prstGeom prst="rect">
            <a:avLst/>
          </a:prstGeom>
        </p:spPr>
        <p:txBody>
          <a:bodyPr vert="horz" lIns="45720" rIns="4572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24"/>
              </a:spcBef>
            </a:pPr>
            <a:r>
              <a:rPr lang="en-US" sz="2200" dirty="0"/>
              <a:t>“</a:t>
            </a:r>
            <a:r>
              <a:rPr lang="en-US" sz="2200" i="1" dirty="0"/>
              <a:t>The patent system…added the fuel of interest to the fire of genius.”</a:t>
            </a:r>
          </a:p>
          <a:p>
            <a:pPr algn="ctr">
              <a:spcBef>
                <a:spcPts val="624"/>
              </a:spcBef>
            </a:pPr>
            <a:r>
              <a:rPr lang="en-US" sz="1800" dirty="0"/>
              <a:t>Abraham Lincoln</a:t>
            </a:r>
          </a:p>
        </p:txBody>
      </p:sp>
      <p:pic>
        <p:nvPicPr>
          <p:cNvPr id="5" name="Picture 4" descr="A photo shows Abraham Lincoln.">
            <a:extLst>
              <a:ext uri="{FF2B5EF4-FFF2-40B4-BE49-F238E27FC236}">
                <a16:creationId xmlns:a16="http://schemas.microsoft.com/office/drawing/2014/main" id="{F546B1CA-728B-5B3B-09FA-871FB8A40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234" y="1522677"/>
            <a:ext cx="2562583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E8196-4871-A371-67FA-73A2BA06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Summary: The Solow Model and Why it is Fun to Teach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8A054-3B6F-4AB4-8E0F-F4BE92FD2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Connects micro to macro concepts (production function, marginal product, diminishing marginal returns, spillovers, property rights, innovation)</a:t>
            </a:r>
          </a:p>
          <a:p>
            <a:r>
              <a:rPr lang="en-US" dirty="0"/>
              <a:t>Highlights the role of investment and capital accumulation in the growth process</a:t>
            </a:r>
          </a:p>
          <a:p>
            <a:r>
              <a:rPr lang="en-US" dirty="0"/>
              <a:t>Distinguishes between “catching-up” and “cutting-edge” growth.</a:t>
            </a:r>
          </a:p>
          <a:p>
            <a:pPr lvl="1"/>
            <a:r>
              <a:rPr lang="en-US" dirty="0"/>
              <a:t>Explains how some countries with poor institutions can grow faster than countries with good institutions. Leads to discussions of growth versus steady state (level).</a:t>
            </a:r>
          </a:p>
          <a:p>
            <a:r>
              <a:rPr lang="en-US"/>
              <a:t>Leads </a:t>
            </a:r>
            <a:r>
              <a:rPr lang="en-US" dirty="0"/>
              <a:t>directly to thinking about the economics of ideas</a:t>
            </a:r>
          </a:p>
        </p:txBody>
      </p:sp>
    </p:spTree>
    <p:extLst>
      <p:ext uri="{BB962C8B-B14F-4D97-AF65-F5344CB8AC3E}">
        <p14:creationId xmlns:p14="http://schemas.microsoft.com/office/powerpoint/2010/main" val="410196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ADE80-6822-4E23-6E89-74EACCAB3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807E-4A71-F9CD-4285-7E8623D8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69" y="1775192"/>
            <a:ext cx="5809131" cy="4625609"/>
          </a:xfrm>
        </p:spPr>
        <p:txBody>
          <a:bodyPr/>
          <a:lstStyle/>
          <a:p>
            <a:r>
              <a:rPr lang="en-US" dirty="0">
                <a:hlinkClick r:id="rId2"/>
              </a:rPr>
              <a:t>Video! – MRU and Achieve</a:t>
            </a:r>
            <a:endParaRPr lang="en-US" dirty="0"/>
          </a:p>
          <a:p>
            <a:r>
              <a:rPr lang="en-US" dirty="0">
                <a:hlinkClick r:id="rId3"/>
              </a:rPr>
              <a:t>Lesson Plans - MRU</a:t>
            </a:r>
            <a:endParaRPr lang="en-US" dirty="0"/>
          </a:p>
          <a:p>
            <a:r>
              <a:rPr lang="en-US" dirty="0">
                <a:hlinkClick r:id="rId4"/>
              </a:rPr>
              <a:t>Wolfram App -- Wolfram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2FC750-0D72-B1FA-DDB8-6F23110AB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31" y="1668646"/>
            <a:ext cx="51816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97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65BC-266E-43B4-8468-8A5C3798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Puzzle: Why Did China Grow Quickly?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9D248-C1F3-4D94-8559-F109DEFA3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2010, GDP per capita in China grew by nearly 10% but by just 2.2% in the United Sates. </a:t>
            </a:r>
          </a:p>
          <a:p>
            <a:r>
              <a:rPr lang="en-US" sz="2800" dirty="0"/>
              <a:t>How can this make sense? Is there something wrong with the U.S. economy? Do the Chinese have a magical potion for economic growth?</a:t>
            </a:r>
          </a:p>
          <a:p>
            <a:r>
              <a:rPr lang="en-US" sz="2800" dirty="0"/>
              <a:t>Remember (Ch. 7), among the key institutions promoting economic growth are property rights, honest government, political stability, a dependable legal system, and competitive and open markets.</a:t>
            </a:r>
          </a:p>
          <a:p>
            <a:r>
              <a:rPr lang="en-US" sz="2800" dirty="0"/>
              <a:t>But for each and every one of these institutions, the United States ranks higher than China.</a:t>
            </a:r>
          </a:p>
          <a:p>
            <a:r>
              <a:rPr lang="en-US" sz="2800" dirty="0"/>
              <a:t>So why has China grown so much more rapidly than the United States?</a:t>
            </a:r>
          </a:p>
        </p:txBody>
      </p:sp>
    </p:spTree>
    <p:extLst>
      <p:ext uri="{BB962C8B-B14F-4D97-AF65-F5344CB8AC3E}">
        <p14:creationId xmlns:p14="http://schemas.microsoft.com/office/powerpoint/2010/main" val="25393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91908-6220-4526-AD3B-672FC8FB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Solow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394AB-8844-472C-A0C4-97E2359B3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047" y="1555703"/>
            <a:ext cx="8761905" cy="914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98DE8-963B-4688-937C-9EB58CE27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989" y="2410804"/>
            <a:ext cx="7593950" cy="4447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C65BDC-C15A-4FDA-A57B-32E499C6B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200" y="6629429"/>
            <a:ext cx="9209524" cy="228571"/>
          </a:xfrm>
          <a:prstGeom prst="rect">
            <a:avLst/>
          </a:prstGeom>
        </p:spPr>
      </p:pic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D4AFD5E-2D6C-4C6F-34B4-433A04997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927" y="1699941"/>
            <a:ext cx="8154145" cy="46886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E4E3489-C9EA-4FEB-7E95-41BCC0AA7635}"/>
              </a:ext>
            </a:extLst>
          </p:cNvPr>
          <p:cNvSpPr txBox="1">
            <a:spLocks/>
          </p:cNvSpPr>
          <p:nvPr/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The Super Simple Solow Model</a:t>
            </a:r>
          </a:p>
        </p:txBody>
      </p:sp>
    </p:spTree>
    <p:extLst>
      <p:ext uri="{BB962C8B-B14F-4D97-AF65-F5344CB8AC3E}">
        <p14:creationId xmlns:p14="http://schemas.microsoft.com/office/powerpoint/2010/main" val="2304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23C1E-E0BB-41CC-A299-857167179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Super Simple Solow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EFA4BE-5A72-4EE7-9F6E-966349AAD1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Output (Y) is produced using Technology (A), Capital (K) and Labor (L) using production function F.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Assume population isn’t changing so we can ignore L.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 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rad>
                  </m:oMath>
                </a14:m>
                <a:endParaRPr lang="en-US" dirty="0"/>
              </a:p>
              <a:p>
                <a:pPr marL="11887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=1×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ra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887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ra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887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8872" indent="0" algn="ctr">
                  <a:buNone/>
                </a:pPr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8872" indent="0" algn="ctr">
                  <a:buNone/>
                </a:pPr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EFA4BE-5A72-4EE7-9F6E-966349AAD1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D7D62F3-6501-4F65-9624-ECBFD4804FE9}"/>
              </a:ext>
            </a:extLst>
          </p:cNvPr>
          <p:cNvSpPr txBox="1"/>
          <p:nvPr/>
        </p:nvSpPr>
        <p:spPr>
          <a:xfrm>
            <a:off x="6994689" y="5740923"/>
            <a:ext cx="3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9E102-97C8-47CE-A315-CB1742E17E33}"/>
              </a:ext>
            </a:extLst>
          </p:cNvPr>
          <p:cNvSpPr txBox="1"/>
          <p:nvPr/>
        </p:nvSpPr>
        <p:spPr>
          <a:xfrm>
            <a:off x="6994689" y="5660825"/>
            <a:ext cx="3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4595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>
            <a:extLst>
              <a:ext uri="{FF2B5EF4-FFF2-40B4-BE49-F238E27FC236}">
                <a16:creationId xmlns:a16="http://schemas.microsoft.com/office/drawing/2014/main" id="{86DF7714-3AAE-457A-98C6-C9065C2B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the Production Function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67E7E63F-2211-4CA3-BD71-EC5B97D03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3913" y="1981200"/>
            <a:ext cx="0" cy="4343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568444FF-A59D-4C5B-B88A-F7E348CB1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3913" y="6324600"/>
            <a:ext cx="5943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478CFA1A-62A3-40AB-BA4C-52AB11C7A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3713" y="6172200"/>
            <a:ext cx="1384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Century Gothic" panose="020B0502020202020204" pitchFamily="34" charset="0"/>
              </a:rPr>
              <a:t>Capital, </a:t>
            </a:r>
            <a:r>
              <a:rPr lang="en-US" altLang="en-US" sz="2000" b="1" i="1">
                <a:solidFill>
                  <a:srgbClr val="000000"/>
                </a:solidFill>
                <a:latin typeface="Century Gothic" panose="020B0502020202020204" pitchFamily="34" charset="0"/>
              </a:rPr>
              <a:t>K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27E1F852-294E-4BAF-AEA4-34275ECC7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25" y="1500188"/>
            <a:ext cx="132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Century Gothic" panose="020B0502020202020204" pitchFamily="34" charset="0"/>
              </a:rPr>
              <a:t>Output, </a:t>
            </a:r>
            <a:r>
              <a:rPr lang="en-US" altLang="en-US" sz="2000" b="1" i="1">
                <a:solidFill>
                  <a:srgbClr val="000000"/>
                </a:solidFill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E5EE45EA-B69C-42A9-97D4-6A40EC38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513" y="6400800"/>
            <a:ext cx="5485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0     1    2    3    4    5    6    7    8    9   10    11     12     13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3CBEC86D-1599-4DF7-BD94-91786A5C9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329" y="2713351"/>
            <a:ext cx="30008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693283A7-F3D7-47F2-B902-65C64C9AF6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4913" y="5029200"/>
            <a:ext cx="0" cy="12954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Line 16">
            <a:extLst>
              <a:ext uri="{FF2B5EF4-FFF2-40B4-BE49-F238E27FC236}">
                <a16:creationId xmlns:a16="http://schemas.microsoft.com/office/drawing/2014/main" id="{8BF60218-B7C7-4A54-8EF1-BD74820C89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3913" y="50292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274E6F7B-E39A-4172-AA60-F868146A90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76041" y="2819400"/>
            <a:ext cx="0" cy="3505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Line 18">
            <a:extLst>
              <a:ext uri="{FF2B5EF4-FFF2-40B4-BE49-F238E27FC236}">
                <a16:creationId xmlns:a16="http://schemas.microsoft.com/office/drawing/2014/main" id="{11B41C96-1F1B-487B-A066-051EF168A6D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34628" y="2759074"/>
            <a:ext cx="1" cy="356552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B24F0BA8-0410-49E8-BF29-9FA70C4ECE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3913" y="2873190"/>
            <a:ext cx="3158005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" name="Line 20">
            <a:extLst>
              <a:ext uri="{FF2B5EF4-FFF2-40B4-BE49-F238E27FC236}">
                <a16:creationId xmlns:a16="http://schemas.microsoft.com/office/drawing/2014/main" id="{6F270A95-C4B9-490D-9EA3-B2833DB874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33913" y="2729755"/>
            <a:ext cx="3500715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" name="Line 24">
            <a:extLst>
              <a:ext uri="{FF2B5EF4-FFF2-40B4-BE49-F238E27FC236}">
                <a16:creationId xmlns:a16="http://schemas.microsoft.com/office/drawing/2014/main" id="{5F174337-739F-4289-9495-0454DB9970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4913" y="6096000"/>
            <a:ext cx="381000" cy="185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9">
            <a:extLst>
              <a:ext uri="{FF2B5EF4-FFF2-40B4-BE49-F238E27FC236}">
                <a16:creationId xmlns:a16="http://schemas.microsoft.com/office/drawing/2014/main" id="{71145C5A-5C51-4516-9231-5A1B6E726B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75701" y="2286000"/>
            <a:ext cx="1425012" cy="42891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Arc 11">
            <a:extLst>
              <a:ext uri="{FF2B5EF4-FFF2-40B4-BE49-F238E27FC236}">
                <a16:creationId xmlns:a16="http://schemas.microsoft.com/office/drawing/2014/main" id="{4A801FFA-24C8-4E0F-9321-3E857E6741BC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5033913" y="2438400"/>
            <a:ext cx="5943600" cy="3886200"/>
          </a:xfrm>
          <a:custGeom>
            <a:avLst/>
            <a:gdLst>
              <a:gd name="T0" fmla="*/ 2147483647 w 21600"/>
              <a:gd name="T1" fmla="*/ 0 h 21598"/>
              <a:gd name="T2" fmla="*/ 2147483647 w 21600"/>
              <a:gd name="T3" fmla="*/ 2147483647 h 21598"/>
              <a:gd name="T4" fmla="*/ 0 w 21600"/>
              <a:gd name="T5" fmla="*/ 2147483647 h 21598"/>
              <a:gd name="T6" fmla="*/ 0 60000 65536"/>
              <a:gd name="T7" fmla="*/ 0 60000 65536"/>
              <a:gd name="T8" fmla="*/ 0 60000 65536"/>
              <a:gd name="T9" fmla="*/ 0 w 21600"/>
              <a:gd name="T10" fmla="*/ 0 h 21598"/>
              <a:gd name="T11" fmla="*/ 21600 w 21600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8" fill="none" extrusionOk="0">
                <a:moveTo>
                  <a:pt x="287" y="-1"/>
                </a:moveTo>
                <a:cubicBezTo>
                  <a:pt x="12103" y="156"/>
                  <a:pt x="21600" y="9780"/>
                  <a:pt x="21600" y="21598"/>
                </a:cubicBezTo>
              </a:path>
              <a:path w="21600" h="21598" stroke="0" extrusionOk="0">
                <a:moveTo>
                  <a:pt x="287" y="-1"/>
                </a:moveTo>
                <a:cubicBezTo>
                  <a:pt x="12103" y="156"/>
                  <a:pt x="21600" y="9780"/>
                  <a:pt x="21600" y="21598"/>
                </a:cubicBezTo>
                <a:lnTo>
                  <a:pt x="0" y="21598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" name="Object 5">
            <a:extLst>
              <a:ext uri="{FF2B5EF4-FFF2-40B4-BE49-F238E27FC236}">
                <a16:creationId xmlns:a16="http://schemas.microsoft.com/office/drawing/2014/main" id="{554A34F6-ABAA-48CF-9762-926C1EE240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212772"/>
              </p:ext>
            </p:extLst>
          </p:nvPr>
        </p:nvGraphicFramePr>
        <p:xfrm>
          <a:off x="10901313" y="2133600"/>
          <a:ext cx="9667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520560" imgH="215640" progId="Equation.3">
                  <p:embed/>
                </p:oleObj>
              </mc:Choice>
              <mc:Fallback>
                <p:oleObj name="Equation" r:id="rId3" imgW="520560" imgH="215640" progId="Equation.3">
                  <p:embed/>
                  <p:pic>
                    <p:nvPicPr>
                      <p:cNvPr id="25" name="Object 5">
                        <a:extLst>
                          <a:ext uri="{FF2B5EF4-FFF2-40B4-BE49-F238E27FC236}">
                            <a16:creationId xmlns:a16="http://schemas.microsoft.com/office/drawing/2014/main" id="{8A89F7E9-1869-475A-8703-61A9A98CAF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1313" y="2133600"/>
                        <a:ext cx="9667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2">
            <a:extLst>
              <a:ext uri="{FF2B5EF4-FFF2-40B4-BE49-F238E27FC236}">
                <a16:creationId xmlns:a16="http://schemas.microsoft.com/office/drawing/2014/main" id="{3D8FB32C-3AA3-4CB1-A4AC-82A8E6B88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13" y="5791200"/>
            <a:ext cx="2286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>
                <a:latin typeface="Gill Sans MT" panose="020B0502020104020203" pitchFamily="34" charset="0"/>
              </a:rPr>
              <a:t>The first unit of K…</a:t>
            </a:r>
            <a:r>
              <a:rPr lang="en-US" altLang="en-US">
                <a:latin typeface="Gill Sans MT" panose="020B0502020104020203" pitchFamily="34" charset="0"/>
              </a:rPr>
              <a:t> </a:t>
            </a:r>
          </a:p>
        </p:txBody>
      </p:sp>
      <p:cxnSp>
        <p:nvCxnSpPr>
          <p:cNvPr id="22" name="AutoShape 23">
            <a:extLst>
              <a:ext uri="{FF2B5EF4-FFF2-40B4-BE49-F238E27FC236}">
                <a16:creationId xmlns:a16="http://schemas.microsoft.com/office/drawing/2014/main" id="{4866AC51-109A-4E9E-BC32-3BB8CA4597C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76713" y="5029200"/>
            <a:ext cx="0" cy="1295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Box 24">
            <a:extLst>
              <a:ext uri="{FF2B5EF4-FFF2-40B4-BE49-F238E27FC236}">
                <a16:creationId xmlns:a16="http://schemas.microsoft.com/office/drawing/2014/main" id="{B95D2B35-6384-4468-B6CB-3E5521338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13" y="4419600"/>
            <a:ext cx="1616075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>
                <a:latin typeface="Gill Sans MT" panose="020B0502020104020203" pitchFamily="34" charset="0"/>
              </a:rPr>
              <a:t>…increases output a lot.</a:t>
            </a:r>
          </a:p>
        </p:txBody>
      </p:sp>
      <p:cxnSp>
        <p:nvCxnSpPr>
          <p:cNvPr id="24" name="AutoShape 25">
            <a:extLst>
              <a:ext uri="{FF2B5EF4-FFF2-40B4-BE49-F238E27FC236}">
                <a16:creationId xmlns:a16="http://schemas.microsoft.com/office/drawing/2014/main" id="{E9584941-83CC-45CB-80F2-51C058EEE619}"/>
              </a:ext>
            </a:extLst>
          </p:cNvPr>
          <p:cNvCxnSpPr>
            <a:cxnSpLocks noChangeShapeType="1"/>
            <a:stCxn id="19" idx="2"/>
            <a:endCxn id="19" idx="2"/>
          </p:cNvCxnSpPr>
          <p:nvPr/>
        </p:nvCxnSpPr>
        <p:spPr bwMode="auto">
          <a:xfrm>
            <a:off x="10956876" y="2147483647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Line 24">
            <a:extLst>
              <a:ext uri="{FF2B5EF4-FFF2-40B4-BE49-F238E27FC236}">
                <a16:creationId xmlns:a16="http://schemas.microsoft.com/office/drawing/2014/main" id="{95CE4DD8-AC45-4A67-B53A-5C8C1A4AD8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2913" y="4572000"/>
            <a:ext cx="1600200" cy="1143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B8F5B3F4-325F-455F-8C78-2E28B1D07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7542" y="5870272"/>
            <a:ext cx="2301875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 dirty="0">
                <a:latin typeface="Gill Sans MT" panose="020B0502020104020203" pitchFamily="34" charset="0"/>
              </a:rPr>
              <a:t>The 10</a:t>
            </a:r>
            <a:r>
              <a:rPr lang="en-US" altLang="en-US" sz="2000" baseline="30000" dirty="0">
                <a:latin typeface="Gill Sans MT" panose="020B0502020104020203" pitchFamily="34" charset="0"/>
              </a:rPr>
              <a:t>th</a:t>
            </a:r>
            <a:r>
              <a:rPr lang="en-US" altLang="en-US" sz="2000" dirty="0">
                <a:latin typeface="Gill Sans MT" panose="020B0502020104020203" pitchFamily="34" charset="0"/>
              </a:rPr>
              <a:t> unit of K…</a:t>
            </a:r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B4C4A6AA-BE42-4692-9C31-5D6E28C150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38433" y="6087556"/>
            <a:ext cx="381000" cy="185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8" name="AutoShape 29">
            <a:extLst>
              <a:ext uri="{FF2B5EF4-FFF2-40B4-BE49-F238E27FC236}">
                <a16:creationId xmlns:a16="http://schemas.microsoft.com/office/drawing/2014/main" id="{0E285664-79C4-446F-994A-AF648DCD411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89827" y="2663767"/>
            <a:ext cx="1588" cy="22860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 Box 30">
            <a:extLst>
              <a:ext uri="{FF2B5EF4-FFF2-40B4-BE49-F238E27FC236}">
                <a16:creationId xmlns:a16="http://schemas.microsoft.com/office/drawing/2014/main" id="{E6C9BA04-985A-4B1F-B4FC-8649AE82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713" y="2057400"/>
            <a:ext cx="33528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>
                <a:latin typeface="Gill Sans MT" panose="020B0502020104020203" pitchFamily="34" charset="0"/>
              </a:rPr>
              <a:t>…increases output just a little.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168E056B-FFCB-440D-BDBA-50527323132F}"/>
              </a:ext>
            </a:extLst>
          </p:cNvPr>
          <p:cNvSpPr txBox="1">
            <a:spLocks/>
          </p:cNvSpPr>
          <p:nvPr/>
        </p:nvSpPr>
        <p:spPr>
          <a:xfrm>
            <a:off x="609598" y="1775192"/>
            <a:ext cx="3820401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33222" indent="-514350">
              <a:buFont typeface="+mj-lt"/>
              <a:buAutoNum type="arabicPeriod"/>
            </a:pPr>
            <a:r>
              <a:rPr lang="en-US" dirty="0"/>
              <a:t>Output increases with more K.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Output increases at a diminishing rate--Diminishing Marginal Returns.</a:t>
            </a:r>
          </a:p>
        </p:txBody>
      </p:sp>
    </p:spTree>
    <p:extLst>
      <p:ext uri="{BB962C8B-B14F-4D97-AF65-F5344CB8AC3E}">
        <p14:creationId xmlns:p14="http://schemas.microsoft.com/office/powerpoint/2010/main" val="230202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1" grpId="0" animBg="1"/>
      <p:bldP spid="23" grpId="0" animBg="1"/>
      <p:bldP spid="26" grpId="0" animBg="1"/>
      <p:bldP spid="29" grpId="0" animBg="1"/>
      <p:bldP spid="3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F85DC6-7FB0-4E30-AB3A-233FDDAED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6085526-9BEC-41DC-8365-3352F4156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2"/>
                <a:ext cx="5486400" cy="4625609"/>
              </a:xfrm>
            </p:spPr>
            <p:txBody>
              <a:bodyPr/>
              <a:lstStyle/>
              <a:p>
                <a:r>
                  <a:rPr lang="en-US" dirty="0"/>
                  <a:t>Where does Capital, K, come from?</a:t>
                </a:r>
              </a:p>
              <a:p>
                <a:r>
                  <a:rPr lang="en-US" dirty="0"/>
                  <a:t>From Investment.</a:t>
                </a:r>
              </a:p>
              <a:p>
                <a:r>
                  <a:rPr lang="en-US" dirty="0"/>
                  <a:t>Some Output (Y) is consumed, some is invested.</a:t>
                </a:r>
              </a:p>
              <a:p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𝐼𝑛𝑣𝑒𝑠𝑡𝑚𝑒𝑛𝑡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=0.3×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 =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6085526-9BEC-41DC-8365-3352F4156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2"/>
                <a:ext cx="5486400" cy="4625609"/>
              </a:xfrm>
              <a:blipFill>
                <a:blip r:embed="rId2"/>
                <a:stretch>
                  <a:fillRect t="-659" r="-2444" b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2F386F9-EBF8-47E6-83C5-E8A6D3EAC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941" y="1775192"/>
            <a:ext cx="5085459" cy="43612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FE323A-2A97-4B54-96DC-EE5C3B680B71}"/>
              </a:ext>
            </a:extLst>
          </p:cNvPr>
          <p:cNvSpPr txBox="1"/>
          <p:nvPr/>
        </p:nvSpPr>
        <p:spPr>
          <a:xfrm>
            <a:off x="5637229" y="297415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F72B84-B02E-4423-9DDC-B19E0002A4B4}"/>
              </a:ext>
            </a:extLst>
          </p:cNvPr>
          <p:cNvSpPr txBox="1"/>
          <p:nvPr/>
        </p:nvSpPr>
        <p:spPr>
          <a:xfrm>
            <a:off x="5637229" y="297415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FA8310-F4DF-4BA9-BBEA-FB8BE3B381C2}"/>
              </a:ext>
            </a:extLst>
          </p:cNvPr>
          <p:cNvSpPr txBox="1"/>
          <p:nvPr/>
        </p:nvSpPr>
        <p:spPr>
          <a:xfrm>
            <a:off x="5637229" y="297415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147DAD-F262-402B-9211-DBDB4953F763}"/>
              </a:ext>
            </a:extLst>
          </p:cNvPr>
          <p:cNvSpPr txBox="1"/>
          <p:nvPr/>
        </p:nvSpPr>
        <p:spPr>
          <a:xfrm>
            <a:off x="1879746" y="5263815"/>
            <a:ext cx="292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7A040D-AA19-40A6-801E-C8C36831F248}"/>
              </a:ext>
            </a:extLst>
          </p:cNvPr>
          <p:cNvSpPr txBox="1"/>
          <p:nvPr/>
        </p:nvSpPr>
        <p:spPr>
          <a:xfrm>
            <a:off x="1787490" y="5200906"/>
            <a:ext cx="601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5F18BB-1910-4210-8938-75A7D4C189F3}"/>
              </a:ext>
            </a:extLst>
          </p:cNvPr>
          <p:cNvSpPr txBox="1"/>
          <p:nvPr/>
        </p:nvSpPr>
        <p:spPr>
          <a:xfrm>
            <a:off x="1465476" y="5674775"/>
            <a:ext cx="469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D45CA8-362C-4F69-A308-CB05672D89A4}"/>
              </a:ext>
            </a:extLst>
          </p:cNvPr>
          <p:cNvSpPr txBox="1"/>
          <p:nvPr/>
        </p:nvSpPr>
        <p:spPr>
          <a:xfrm>
            <a:off x="1465476" y="5742227"/>
            <a:ext cx="601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133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6" grpId="0"/>
      <p:bldP spid="1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3ECE-A0E0-497A-8F65-C66DF162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Depreciates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E03E6C-5CEF-4432-B5EB-1616F0B230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2"/>
                <a:ext cx="5380905" cy="462560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Capital depreciates—roads wear out, harbors become silted, and machines break down.</a:t>
                </a:r>
              </a:p>
              <a:p>
                <a:r>
                  <a:rPr lang="en-US" dirty="0"/>
                  <a:t>Thus, if there are 100 units of capital in this period, for example, then 2 units might depreciate, leaving just 98 for use in the next period.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𝐷𝑒𝑝𝑟𝑒𝑐𝑖𝑎𝑡𝑖𝑜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=0.02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E03E6C-5CEF-4432-B5EB-1616F0B230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2"/>
                <a:ext cx="5380905" cy="4625609"/>
              </a:xfrm>
              <a:blipFill>
                <a:blip r:embed="rId2"/>
                <a:stretch>
                  <a:fillRect t="-1713" r="-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90CDD81-E439-4D08-B184-CD80E2F3D7E8}"/>
              </a:ext>
            </a:extLst>
          </p:cNvPr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552FEA-3B29-4D3D-9B31-99EE4F7624D0}"/>
              </a:ext>
            </a:extLst>
          </p:cNvPr>
          <p:cNvGrpSpPr/>
          <p:nvPr/>
        </p:nvGrpSpPr>
        <p:grpSpPr>
          <a:xfrm>
            <a:off x="6593475" y="1981985"/>
            <a:ext cx="5598525" cy="4049775"/>
            <a:chOff x="6593475" y="1981985"/>
            <a:chExt cx="5598525" cy="40497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CA7CDC6-5D1F-4D1B-9515-96FD6F70A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3475" y="1981985"/>
              <a:ext cx="5598525" cy="36363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308E14-CCBA-40F2-95B3-EF096F7251E4}"/>
                </a:ext>
              </a:extLst>
            </p:cNvPr>
            <p:cNvSpPr txBox="1"/>
            <p:nvPr/>
          </p:nvSpPr>
          <p:spPr>
            <a:xfrm>
              <a:off x="7668129" y="5662428"/>
              <a:ext cx="4360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Rome did not replenish it’s capital stock.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C08F065-3D3E-4213-B0D3-D24204178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905" y="1650069"/>
            <a:ext cx="6038095" cy="4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4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>
            <a:extLst>
              <a:ext uri="{FF2B5EF4-FFF2-40B4-BE49-F238E27FC236}">
                <a16:creationId xmlns:a16="http://schemas.microsoft.com/office/drawing/2014/main" id="{60E37C6D-9B82-B77B-BC64-19B18E2E9BDE}"/>
              </a:ext>
            </a:extLst>
          </p:cNvPr>
          <p:cNvSpPr>
            <a:spLocks/>
          </p:cNvSpPr>
          <p:nvPr/>
        </p:nvSpPr>
        <p:spPr bwMode="auto">
          <a:xfrm>
            <a:off x="7648357" y="2217222"/>
            <a:ext cx="2476500" cy="1712912"/>
          </a:xfrm>
          <a:custGeom>
            <a:avLst/>
            <a:gdLst>
              <a:gd name="T0" fmla="*/ 2514734 w 2453640"/>
              <a:gd name="T1" fmla="*/ 0 h 1699260"/>
              <a:gd name="T2" fmla="*/ 0 w 2453640"/>
              <a:gd name="T3" fmla="*/ 1755180 h 1699260"/>
              <a:gd name="T4" fmla="*/ 1004312 w 2453640"/>
              <a:gd name="T5" fmla="*/ 1487575 h 1699260"/>
              <a:gd name="T6" fmla="*/ 1731845 w 2453640"/>
              <a:gd name="T7" fmla="*/ 1353772 h 1699260"/>
              <a:gd name="T8" fmla="*/ 2546366 w 2453640"/>
              <a:gd name="T9" fmla="*/ 1227839 h 1699260"/>
              <a:gd name="T10" fmla="*/ 2514734 w 2453640"/>
              <a:gd name="T11" fmla="*/ 0 h 16992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53640" h="1699260">
                <a:moveTo>
                  <a:pt x="2423160" y="0"/>
                </a:moveTo>
                <a:lnTo>
                  <a:pt x="0" y="1699260"/>
                </a:lnTo>
                <a:lnTo>
                  <a:pt x="967740" y="1440180"/>
                </a:lnTo>
                <a:lnTo>
                  <a:pt x="1668780" y="1310640"/>
                </a:lnTo>
                <a:lnTo>
                  <a:pt x="2453640" y="1188720"/>
                </a:lnTo>
                <a:lnTo>
                  <a:pt x="242316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29809C20-F624-9279-8BF1-761C77BDA16C}"/>
              </a:ext>
            </a:extLst>
          </p:cNvPr>
          <p:cNvSpPr>
            <a:spLocks/>
          </p:cNvSpPr>
          <p:nvPr/>
        </p:nvSpPr>
        <p:spPr bwMode="auto">
          <a:xfrm>
            <a:off x="4463044" y="3955068"/>
            <a:ext cx="3124200" cy="2217737"/>
          </a:xfrm>
          <a:custGeom>
            <a:avLst/>
            <a:gdLst>
              <a:gd name="T0" fmla="*/ 3124200 w 3124200"/>
              <a:gd name="T1" fmla="*/ 0 h 2217420"/>
              <a:gd name="T2" fmla="*/ 2484120 w 3124200"/>
              <a:gd name="T3" fmla="*/ 182958 h 2217420"/>
              <a:gd name="T4" fmla="*/ 1775460 w 3124200"/>
              <a:gd name="T5" fmla="*/ 480267 h 2217420"/>
              <a:gd name="T6" fmla="*/ 876300 w 3124200"/>
              <a:gd name="T7" fmla="*/ 1006272 h 2217420"/>
              <a:gd name="T8" fmla="*/ 449580 w 3124200"/>
              <a:gd name="T9" fmla="*/ 1364565 h 2217420"/>
              <a:gd name="T10" fmla="*/ 53340 w 3124200"/>
              <a:gd name="T11" fmla="*/ 1867701 h 2217420"/>
              <a:gd name="T12" fmla="*/ 0 w 3124200"/>
              <a:gd name="T13" fmla="*/ 2218371 h 2217420"/>
              <a:gd name="T14" fmla="*/ 3124200 w 3124200"/>
              <a:gd name="T15" fmla="*/ 0 h 22174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124200" h="2217420">
                <a:moveTo>
                  <a:pt x="3124200" y="0"/>
                </a:moveTo>
                <a:lnTo>
                  <a:pt x="2484120" y="182880"/>
                </a:lnTo>
                <a:lnTo>
                  <a:pt x="1775460" y="480060"/>
                </a:lnTo>
                <a:lnTo>
                  <a:pt x="876300" y="1005840"/>
                </a:lnTo>
                <a:lnTo>
                  <a:pt x="449580" y="1363980"/>
                </a:lnTo>
                <a:lnTo>
                  <a:pt x="53340" y="1866900"/>
                </a:lnTo>
                <a:lnTo>
                  <a:pt x="0" y="2217420"/>
                </a:lnTo>
                <a:lnTo>
                  <a:pt x="312420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95867-CDE0-4F33-BB67-3A2AF777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Capital Accumulation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1CE7-2D3E-420B-9A1A-8397BB7D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788" y="1775192"/>
            <a:ext cx="3468687" cy="462560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Investment adds to the capital stock.</a:t>
            </a:r>
          </a:p>
          <a:p>
            <a:r>
              <a:rPr lang="en-US" dirty="0"/>
              <a:t>Depreciation subtracts from the capital stock.</a:t>
            </a:r>
          </a:p>
          <a:p>
            <a:pPr lvl="1"/>
            <a:r>
              <a:rPr lang="en-US" altLang="en-US" dirty="0">
                <a:cs typeface="Arial" panose="020B0604020202020204" pitchFamily="34" charset="0"/>
              </a:rPr>
              <a:t>If </a:t>
            </a:r>
            <a:r>
              <a:rPr lang="en-US" altLang="en-US" i="1" dirty="0">
                <a:cs typeface="Arial" panose="020B0604020202020204" pitchFamily="34" charset="0"/>
              </a:rPr>
              <a:t>I</a:t>
            </a:r>
            <a:r>
              <a:rPr lang="en-US" altLang="en-US" dirty="0">
                <a:cs typeface="Arial" panose="020B0604020202020204" pitchFamily="34" charset="0"/>
              </a:rPr>
              <a:t> &gt; </a:t>
            </a:r>
            <a:r>
              <a:rPr lang="en-US" altLang="en-US" i="1" dirty="0">
                <a:cs typeface="Arial" panose="020B0604020202020204" pitchFamily="34" charset="0"/>
              </a:rPr>
              <a:t>D</a:t>
            </a:r>
            <a:r>
              <a:rPr lang="en-US" altLang="en-US" dirty="0">
                <a:cs typeface="Arial" panose="020B0604020202020204" pitchFamily="34" charset="0"/>
              </a:rPr>
              <a:t>, then </a:t>
            </a:r>
            <a:r>
              <a:rPr lang="en-US" altLang="en-US" i="1" dirty="0">
                <a:cs typeface="Arial" panose="020B0604020202020204" pitchFamily="34" charset="0"/>
              </a:rPr>
              <a:t>K</a:t>
            </a:r>
            <a:r>
              <a:rPr lang="en-US" altLang="en-US" dirty="0">
                <a:cs typeface="Arial" panose="020B0604020202020204" pitchFamily="34" charset="0"/>
              </a:rPr>
              <a:t> will </a:t>
            </a:r>
            <a:r>
              <a:rPr lang="en-US" altLang="en-US" u="sng" dirty="0">
                <a:cs typeface="Arial" panose="020B0604020202020204" pitchFamily="34" charset="0"/>
              </a:rPr>
              <a:t>grow</a:t>
            </a:r>
            <a:r>
              <a:rPr lang="en-US" altLang="en-US" dirty="0"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altLang="en-US" dirty="0">
                <a:cs typeface="Arial" panose="020B0604020202020204" pitchFamily="34" charset="0"/>
              </a:rPr>
              <a:t>If </a:t>
            </a:r>
            <a:r>
              <a:rPr lang="en-US" altLang="en-US" i="1" dirty="0">
                <a:cs typeface="Arial" panose="020B0604020202020204" pitchFamily="34" charset="0"/>
              </a:rPr>
              <a:t>I</a:t>
            </a:r>
            <a:r>
              <a:rPr lang="en-US" altLang="en-US" dirty="0">
                <a:cs typeface="Arial" panose="020B0604020202020204" pitchFamily="34" charset="0"/>
              </a:rPr>
              <a:t> &lt; </a:t>
            </a:r>
            <a:r>
              <a:rPr lang="en-US" altLang="en-US" i="1" dirty="0">
                <a:cs typeface="Arial" panose="020B0604020202020204" pitchFamily="34" charset="0"/>
              </a:rPr>
              <a:t>D</a:t>
            </a:r>
            <a:r>
              <a:rPr lang="en-US" altLang="en-US" dirty="0">
                <a:cs typeface="Arial" panose="020B0604020202020204" pitchFamily="34" charset="0"/>
              </a:rPr>
              <a:t>, then </a:t>
            </a:r>
            <a:r>
              <a:rPr lang="en-US" altLang="en-US" i="1" dirty="0">
                <a:cs typeface="Arial" panose="020B0604020202020204" pitchFamily="34" charset="0"/>
              </a:rPr>
              <a:t>K</a:t>
            </a:r>
            <a:r>
              <a:rPr lang="en-US" altLang="en-US" dirty="0">
                <a:cs typeface="Arial" panose="020B0604020202020204" pitchFamily="34" charset="0"/>
              </a:rPr>
              <a:t> will </a:t>
            </a:r>
            <a:r>
              <a:rPr lang="en-US" altLang="en-US" u="sng" dirty="0">
                <a:cs typeface="Arial" panose="020B0604020202020204" pitchFamily="34" charset="0"/>
              </a:rPr>
              <a:t>decline</a:t>
            </a:r>
            <a:r>
              <a:rPr lang="en-US" altLang="en-US" dirty="0"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altLang="en-US" dirty="0">
                <a:cs typeface="Arial" panose="020B0604020202020204" pitchFamily="34" charset="0"/>
              </a:rPr>
              <a:t>If </a:t>
            </a:r>
            <a:r>
              <a:rPr lang="en-US" altLang="en-US" i="1" dirty="0">
                <a:cs typeface="Arial" panose="020B0604020202020204" pitchFamily="34" charset="0"/>
              </a:rPr>
              <a:t>I</a:t>
            </a:r>
            <a:r>
              <a:rPr lang="en-US" altLang="en-US" dirty="0">
                <a:cs typeface="Arial" panose="020B0604020202020204" pitchFamily="34" charset="0"/>
              </a:rPr>
              <a:t> = </a:t>
            </a:r>
            <a:r>
              <a:rPr lang="en-US" altLang="en-US" i="1" dirty="0">
                <a:cs typeface="Arial" panose="020B0604020202020204" pitchFamily="34" charset="0"/>
              </a:rPr>
              <a:t>D</a:t>
            </a:r>
            <a:r>
              <a:rPr lang="en-US" altLang="en-US" dirty="0">
                <a:cs typeface="Arial" panose="020B0604020202020204" pitchFamily="34" charset="0"/>
              </a:rPr>
              <a:t>, then </a:t>
            </a:r>
            <a:r>
              <a:rPr lang="en-US" altLang="en-US" i="1" dirty="0">
                <a:cs typeface="Arial" panose="020B0604020202020204" pitchFamily="34" charset="0"/>
              </a:rPr>
              <a:t>K</a:t>
            </a:r>
            <a:r>
              <a:rPr lang="en-US" altLang="en-US" dirty="0">
                <a:cs typeface="Arial" panose="020B0604020202020204" pitchFamily="34" charset="0"/>
              </a:rPr>
              <a:t> will </a:t>
            </a:r>
            <a:r>
              <a:rPr lang="en-US" altLang="en-US" u="sng" dirty="0">
                <a:cs typeface="Arial" panose="020B0604020202020204" pitchFamily="34" charset="0"/>
              </a:rPr>
              <a:t>remain constant—the steady state.</a:t>
            </a:r>
            <a:endParaRPr lang="en-US" altLang="en-US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3699671-22D4-4971-9B59-724A32F19494}"/>
              </a:ext>
            </a:extLst>
          </p:cNvPr>
          <p:cNvSpPr txBox="1">
            <a:spLocks noGrp="1"/>
          </p:cNvSpPr>
          <p:nvPr/>
        </p:nvSpPr>
        <p:spPr bwMode="auto">
          <a:xfrm>
            <a:off x="10078825" y="6552218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22CEBE2-6DA9-4B42-8DB6-557F7BCF09DC}" type="slidenum">
              <a:rPr lang="en-US" altLang="en-US" sz="1100" b="1">
                <a:solidFill>
                  <a:srgbClr val="898989"/>
                </a:solidFill>
                <a:latin typeface="Century Gothic" panose="020B0502020202020204" pitchFamily="34" charset="0"/>
              </a:rPr>
              <a:pPr algn="r" eaLnBrk="1" hangingPunct="1"/>
              <a:t>8</a:t>
            </a:fld>
            <a:endParaRPr lang="en-US" altLang="en-US" sz="1100" b="1">
              <a:solidFill>
                <a:srgbClr val="898989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F3E19C61-7116-4C2A-B032-8174AD8368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2563" y="6250593"/>
            <a:ext cx="6189662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E538143D-D59E-40C2-B5D0-01BA22ED5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7425" y="6326793"/>
            <a:ext cx="1506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Capital, </a:t>
            </a:r>
            <a:r>
              <a:rPr lang="en-US" altLang="en-US" sz="2000" b="1" i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5FD037E-EF9E-4BBC-93AD-6671907DC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363" y="6356956"/>
            <a:ext cx="575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Century Gothic" panose="020B0502020202020204" pitchFamily="34" charset="0"/>
              </a:rPr>
              <a:t>0            100            200  225      300              400</a:t>
            </a:r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747F1E6D-CDFF-47E1-A38F-117F551D7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2563" y="1618268"/>
            <a:ext cx="17462" cy="46323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77E10A3D-656A-4EB0-A359-C508290EA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525" y="1454756"/>
            <a:ext cx="1582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i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C3D9B131-A1EE-4C38-A237-1C51AB3C3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225" y="1923068"/>
            <a:ext cx="6096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000" b="1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>
                <a:solidFill>
                  <a:srgbClr val="000000"/>
                </a:solidFill>
                <a:latin typeface="Century Gothic" panose="020B0502020202020204" pitchFamily="34" charset="0"/>
              </a:rPr>
              <a:t>   8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b="1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b="1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>
                <a:solidFill>
                  <a:srgbClr val="000000"/>
                </a:solidFill>
                <a:latin typeface="Century Gothic" panose="020B0502020202020204" pitchFamily="34" charset="0"/>
              </a:rPr>
              <a:t>   6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>
                <a:solidFill>
                  <a:srgbClr val="000000"/>
                </a:solidFill>
                <a:latin typeface="Century Gothic" panose="020B0502020202020204" pitchFamily="34" charset="0"/>
              </a:rPr>
              <a:t>4.5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b="1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>
                <a:solidFill>
                  <a:srgbClr val="000000"/>
                </a:solidFill>
                <a:latin typeface="Century Gothic" panose="020B0502020202020204" pitchFamily="34" charset="0"/>
              </a:rPr>
              <a:t>   3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b="1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b="1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b="1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>
                <a:solidFill>
                  <a:srgbClr val="000000"/>
                </a:solidFill>
                <a:latin typeface="Century Gothic" panose="020B0502020202020204" pitchFamily="34" charset="0"/>
              </a:rPr>
              <a:t>   0</a:t>
            </a:r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3FFC1F17-A635-41D6-A2E4-B5108626E5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09863" y="2148493"/>
            <a:ext cx="5715000" cy="4038600"/>
          </a:xfrm>
          <a:prstGeom prst="line">
            <a:avLst/>
          </a:prstGeom>
          <a:noFill/>
          <a:ln w="444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41F5DCFF-3938-4323-B27C-B77798597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2625" y="1846868"/>
            <a:ext cx="2246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Depreciation = 0.02</a:t>
            </a:r>
            <a:r>
              <a:rPr lang="en-US" altLang="en-US" sz="1600" b="1" i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6A1CFBC5-9AE0-431E-9B48-0B3AD3EB0C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6525" y="4802793"/>
            <a:ext cx="0" cy="14478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4A5F5B98-ECC0-497E-AD29-79B0276E36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46763" y="3964593"/>
            <a:ext cx="25400" cy="22606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95DC0E88-A6EA-48B0-A34A-39390F1375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2563" y="3964593"/>
            <a:ext cx="31242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6E21944F-A702-473D-BCD8-19788F18BB28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4471775" y="3386743"/>
            <a:ext cx="8477250" cy="3046413"/>
          </a:xfrm>
          <a:custGeom>
            <a:avLst/>
            <a:gdLst>
              <a:gd name="T0" fmla="*/ 2147483647 w 21335"/>
              <a:gd name="T1" fmla="*/ 0 h 20570"/>
              <a:gd name="T2" fmla="*/ 2147483647 w 21335"/>
              <a:gd name="T3" fmla="*/ 2147483647 h 20570"/>
              <a:gd name="T4" fmla="*/ 0 w 21335"/>
              <a:gd name="T5" fmla="*/ 2147483647 h 20570"/>
              <a:gd name="T6" fmla="*/ 0 60000 65536"/>
              <a:gd name="T7" fmla="*/ 0 60000 65536"/>
              <a:gd name="T8" fmla="*/ 0 60000 65536"/>
              <a:gd name="T9" fmla="*/ 0 w 21335"/>
              <a:gd name="T10" fmla="*/ 0 h 20570"/>
              <a:gd name="T11" fmla="*/ 21335 w 21335"/>
              <a:gd name="T12" fmla="*/ 20570 h 205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35" h="20570" fill="none" extrusionOk="0">
                <a:moveTo>
                  <a:pt x="6590" y="0"/>
                </a:moveTo>
                <a:cubicBezTo>
                  <a:pt x="14357" y="2488"/>
                  <a:pt x="20060" y="9139"/>
                  <a:pt x="21334" y="17195"/>
                </a:cubicBezTo>
              </a:path>
              <a:path w="21335" h="20570" stroke="0" extrusionOk="0">
                <a:moveTo>
                  <a:pt x="6590" y="0"/>
                </a:moveTo>
                <a:cubicBezTo>
                  <a:pt x="14357" y="2488"/>
                  <a:pt x="20060" y="9139"/>
                  <a:pt x="21334" y="17195"/>
                </a:cubicBezTo>
                <a:lnTo>
                  <a:pt x="0" y="20570"/>
                </a:lnTo>
                <a:close/>
              </a:path>
            </a:pathLst>
          </a:custGeom>
          <a:noFill/>
          <a:ln w="444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A6ACC346-8428-4984-BBE7-A32F13D85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7425" y="3142268"/>
            <a:ext cx="2362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Investment = 0.3</a:t>
            </a:r>
            <a:r>
              <a:rPr lang="en-US" altLang="en-US" sz="1600" b="1" i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D63C92C1-B217-4D4B-AC1E-BCD164B52E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387" y="4756755"/>
            <a:ext cx="1222376" cy="26193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85C13653-73D6-4EA0-A524-B1C8E40B0A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32763" y="2364393"/>
            <a:ext cx="0" cy="3886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FEBD5C66-4FFD-4EB3-9BE6-684B563928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2563" y="2364393"/>
            <a:ext cx="54102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23015B06-8AAA-478E-9C7D-3640F17505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2563" y="3447068"/>
            <a:ext cx="54102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8F297CE3-295E-468E-A3B2-1B575CD17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625" y="4742468"/>
            <a:ext cx="19812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When Inv &gt; Dep…</a:t>
            </a:r>
          </a:p>
        </p:txBody>
      </p:sp>
      <p:sp>
        <p:nvSpPr>
          <p:cNvPr id="28" name="Line 29">
            <a:extLst>
              <a:ext uri="{FF2B5EF4-FFF2-40B4-BE49-F238E27FC236}">
                <a16:creationId xmlns:a16="http://schemas.microsoft.com/office/drawing/2014/main" id="{9C4173C0-281F-4E9B-BC54-F34BDAFE15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9225" y="4332894"/>
            <a:ext cx="1108075" cy="633664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30">
            <a:extLst>
              <a:ext uri="{FF2B5EF4-FFF2-40B4-BE49-F238E27FC236}">
                <a16:creationId xmlns:a16="http://schemas.microsoft.com/office/drawing/2014/main" id="{08CBA518-4617-4897-A473-41387D646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9225" y="4971068"/>
            <a:ext cx="9144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31">
            <a:extLst>
              <a:ext uri="{FF2B5EF4-FFF2-40B4-BE49-F238E27FC236}">
                <a16:creationId xmlns:a16="http://schemas.microsoft.com/office/drawing/2014/main" id="{D7CCD455-DE98-4C8F-9112-E2CD9ED09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5025" y="2304068"/>
            <a:ext cx="19812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When Inv &lt; Dep…</a:t>
            </a:r>
            <a:endParaRPr lang="en-US" altLang="en-US" sz="1600" b="1" i="1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ine 32">
            <a:extLst>
              <a:ext uri="{FF2B5EF4-FFF2-40B4-BE49-F238E27FC236}">
                <a16:creationId xmlns:a16="http://schemas.microsoft.com/office/drawing/2014/main" id="{CDEF32FB-A4BB-4CA5-9910-B2671F57A9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50225" y="2532668"/>
            <a:ext cx="30480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3">
            <a:extLst>
              <a:ext uri="{FF2B5EF4-FFF2-40B4-BE49-F238E27FC236}">
                <a16:creationId xmlns:a16="http://schemas.microsoft.com/office/drawing/2014/main" id="{F9963229-4DF3-48F2-A0B8-C1D173BBB8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3825" y="3005744"/>
            <a:ext cx="1327151" cy="63816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34">
            <a:extLst>
              <a:ext uri="{FF2B5EF4-FFF2-40B4-BE49-F238E27FC236}">
                <a16:creationId xmlns:a16="http://schemas.microsoft.com/office/drawing/2014/main" id="{4874039B-6B2C-4394-8EEA-A1CA2221E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6425" y="4513868"/>
            <a:ext cx="2008173" cy="83099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The result is a </a:t>
            </a:r>
            <a:r>
              <a:rPr lang="en-US" altLang="en-US" sz="16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steady state</a:t>
            </a:r>
            <a:r>
              <a:rPr lang="en-US" alt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where Inv = Dep.</a:t>
            </a:r>
          </a:p>
        </p:txBody>
      </p:sp>
      <p:sp>
        <p:nvSpPr>
          <p:cNvPr id="34" name="Line 35">
            <a:extLst>
              <a:ext uri="{FF2B5EF4-FFF2-40B4-BE49-F238E27FC236}">
                <a16:creationId xmlns:a16="http://schemas.microsoft.com/office/drawing/2014/main" id="{4883C6CB-A6C8-46BB-8654-09DB4E48440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99163" y="3964593"/>
            <a:ext cx="2227262" cy="838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13A4D1B-E625-49E0-BF3E-E43BC127E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725" y="3878868"/>
            <a:ext cx="152400" cy="1524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id="{F1A09486-6E26-4CC7-9AF2-E2AB2FB4B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625" y="5047268"/>
            <a:ext cx="1981200" cy="5810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…the capital stock grows.</a:t>
            </a:r>
          </a:p>
        </p:txBody>
      </p:sp>
      <p:sp>
        <p:nvSpPr>
          <p:cNvPr id="38" name="Line 30">
            <a:extLst>
              <a:ext uri="{FF2B5EF4-FFF2-40B4-BE49-F238E27FC236}">
                <a16:creationId xmlns:a16="http://schemas.microsoft.com/office/drawing/2014/main" id="{702A2E6A-DA17-4241-BBE5-74F92DB5D2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91063" y="4623405"/>
            <a:ext cx="800100" cy="13334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28">
            <a:extLst>
              <a:ext uri="{FF2B5EF4-FFF2-40B4-BE49-F238E27FC236}">
                <a16:creationId xmlns:a16="http://schemas.microsoft.com/office/drawing/2014/main" id="{2130C20B-03F9-48E1-BB0E-61AE0A59C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5025" y="2608868"/>
            <a:ext cx="1981200" cy="5810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…the capital stock declines.</a:t>
            </a:r>
          </a:p>
        </p:txBody>
      </p:sp>
      <p:sp>
        <p:nvSpPr>
          <p:cNvPr id="40" name="Line 30">
            <a:extLst>
              <a:ext uri="{FF2B5EF4-FFF2-40B4-BE49-F238E27FC236}">
                <a16:creationId xmlns:a16="http://schemas.microsoft.com/office/drawing/2014/main" id="{4276C510-4B8B-43BF-8B36-30E7C2426B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31137" y="3005744"/>
            <a:ext cx="593720" cy="13652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22">
            <a:extLst>
              <a:ext uri="{FF2B5EF4-FFF2-40B4-BE49-F238E27FC236}">
                <a16:creationId xmlns:a16="http://schemas.microsoft.com/office/drawing/2014/main" id="{8BC94F5E-D2E6-4F9F-B5FF-5DD3371B25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387" y="5290156"/>
            <a:ext cx="1222376" cy="26184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0" grpId="0"/>
      <p:bldP spid="11" grpId="0"/>
      <p:bldP spid="13" grpId="0"/>
      <p:bldP spid="14" grpId="0"/>
      <p:bldP spid="16" grpId="0"/>
      <p:bldP spid="22" grpId="0"/>
      <p:bldP spid="27" grpId="0" animBg="1"/>
      <p:bldP spid="27" grpId="1" animBg="1"/>
      <p:bldP spid="30" grpId="0" animBg="1"/>
      <p:bldP spid="30" grpId="1" animBg="1"/>
      <p:bldP spid="33" grpId="0" animBg="1"/>
      <p:bldP spid="36" grpId="0" animBg="1"/>
      <p:bldP spid="37" grpId="0" animBg="1"/>
      <p:bldP spid="37" grpId="1" animBg="1"/>
      <p:bldP spid="39" grpId="0" animBg="1"/>
      <p:bldP spid="3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36">
            <a:extLst>
              <a:ext uri="{FF2B5EF4-FFF2-40B4-BE49-F238E27FC236}">
                <a16:creationId xmlns:a16="http://schemas.microsoft.com/office/drawing/2014/main" id="{34A9B5BD-6A44-472B-BF99-11018504C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148" y="4756032"/>
            <a:ext cx="1751015" cy="147732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/>
              <a:t>First units of capital are very productive.</a:t>
            </a:r>
          </a:p>
          <a:p>
            <a:endParaRPr lang="en-US" altLang="en-US" b="1" dirty="0"/>
          </a:p>
          <a:p>
            <a:r>
              <a:rPr lang="en-US" altLang="en-US" b="1" dirty="0"/>
              <a:t>Growth is fast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81ECE-2C69-47C0-A4D9-9BB424E3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Capital Accumulation Causes “Catching-Up” Growth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09BFB82D-963B-4ACF-A06C-AC25599D6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9947" y="5862179"/>
            <a:ext cx="5562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AF31277-9C4A-4DC4-B4C2-BD33DBF70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007" y="5938378"/>
            <a:ext cx="1271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Capital, </a:t>
            </a:r>
            <a:r>
              <a:rPr lang="en-US" altLang="en-US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K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722193D6-FD35-419F-833F-65B1F2DEAB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29947" y="1671179"/>
            <a:ext cx="0" cy="4191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C8F88696-7F63-44E1-9679-8BD967EA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059" y="1573524"/>
            <a:ext cx="1204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Output, </a:t>
            </a:r>
            <a:r>
              <a:rPr lang="en-US" altLang="en-US" b="1" i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D20F604-D3D3-4D1B-8D1B-E018923233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9947" y="2966579"/>
            <a:ext cx="32004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CD22D804-0B22-4A8A-85EA-D3D5D8FF0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097" y="273956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53792E36-4C8D-4E68-8F05-5739D4355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9664" y="3195179"/>
            <a:ext cx="1653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Depreciation</a:t>
            </a:r>
            <a:endParaRPr lang="en-US" altLang="en-US" i="1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29">
            <a:extLst>
              <a:ext uri="{FF2B5EF4-FFF2-40B4-BE49-F238E27FC236}">
                <a16:creationId xmlns:a16="http://schemas.microsoft.com/office/drawing/2014/main" id="{16580930-97C4-430E-93CE-3E2EB92B89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29947" y="3576179"/>
            <a:ext cx="6553200" cy="228600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Arc 32">
            <a:extLst>
              <a:ext uri="{FF2B5EF4-FFF2-40B4-BE49-F238E27FC236}">
                <a16:creationId xmlns:a16="http://schemas.microsoft.com/office/drawing/2014/main" id="{C252135E-0C9D-4743-A566-2AF4D3BE0B5D}"/>
              </a:ext>
            </a:extLst>
          </p:cNvPr>
          <p:cNvSpPr>
            <a:spLocks/>
          </p:cNvSpPr>
          <p:nvPr/>
        </p:nvSpPr>
        <p:spPr bwMode="auto">
          <a:xfrm rot="11432259" flipV="1">
            <a:off x="3306148" y="4558076"/>
            <a:ext cx="9371013" cy="2944813"/>
          </a:xfrm>
          <a:custGeom>
            <a:avLst/>
            <a:gdLst>
              <a:gd name="T0" fmla="*/ 2147483647 w 20969"/>
              <a:gd name="T1" fmla="*/ 0 h 19266"/>
              <a:gd name="T2" fmla="*/ 2147483647 w 20969"/>
              <a:gd name="T3" fmla="*/ 2147483647 h 19266"/>
              <a:gd name="T4" fmla="*/ 0 w 20969"/>
              <a:gd name="T5" fmla="*/ 2147483647 h 19266"/>
              <a:gd name="T6" fmla="*/ 0 60000 65536"/>
              <a:gd name="T7" fmla="*/ 0 60000 65536"/>
              <a:gd name="T8" fmla="*/ 0 60000 65536"/>
              <a:gd name="T9" fmla="*/ 0 w 20969"/>
              <a:gd name="T10" fmla="*/ 0 h 19266"/>
              <a:gd name="T11" fmla="*/ 20969 w 20969"/>
              <a:gd name="T12" fmla="*/ 19266 h 19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69" h="19266" fill="none" extrusionOk="0">
                <a:moveTo>
                  <a:pt x="9766" y="-1"/>
                </a:moveTo>
                <a:cubicBezTo>
                  <a:pt x="15371" y="2841"/>
                  <a:pt x="19461" y="7983"/>
                  <a:pt x="20969" y="14083"/>
                </a:cubicBezTo>
              </a:path>
              <a:path w="20969" h="19266" stroke="0" extrusionOk="0">
                <a:moveTo>
                  <a:pt x="9766" y="-1"/>
                </a:moveTo>
                <a:cubicBezTo>
                  <a:pt x="15371" y="2841"/>
                  <a:pt x="19461" y="7983"/>
                  <a:pt x="20969" y="14083"/>
                </a:cubicBezTo>
                <a:lnTo>
                  <a:pt x="0" y="19266"/>
                </a:lnTo>
                <a:close/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34">
            <a:extLst>
              <a:ext uri="{FF2B5EF4-FFF2-40B4-BE49-F238E27FC236}">
                <a16:creationId xmlns:a16="http://schemas.microsoft.com/office/drawing/2014/main" id="{EE43E502-7B78-45AA-B515-F670B0783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147" y="5252580"/>
            <a:ext cx="2438400" cy="36671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Steady state capital</a:t>
            </a:r>
          </a:p>
        </p:txBody>
      </p:sp>
      <p:sp>
        <p:nvSpPr>
          <p:cNvPr id="19" name="Line 35">
            <a:extLst>
              <a:ext uri="{FF2B5EF4-FFF2-40B4-BE49-F238E27FC236}">
                <a16:creationId xmlns:a16="http://schemas.microsoft.com/office/drawing/2014/main" id="{F9B755AB-8745-4404-BEC5-C636066157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6547" y="5557379"/>
            <a:ext cx="22860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Arc 36">
            <a:extLst>
              <a:ext uri="{FF2B5EF4-FFF2-40B4-BE49-F238E27FC236}">
                <a16:creationId xmlns:a16="http://schemas.microsoft.com/office/drawing/2014/main" id="{0976F51B-06D7-4144-8BCF-640A2F40E1E5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3229948" y="2490329"/>
            <a:ext cx="6778625" cy="3371850"/>
          </a:xfrm>
          <a:custGeom>
            <a:avLst/>
            <a:gdLst>
              <a:gd name="T0" fmla="*/ 2147483647 w 21600"/>
              <a:gd name="T1" fmla="*/ 0 h 21487"/>
              <a:gd name="T2" fmla="*/ 2147483647 w 21600"/>
              <a:gd name="T3" fmla="*/ 2147483647 h 21487"/>
              <a:gd name="T4" fmla="*/ 0 w 21600"/>
              <a:gd name="T5" fmla="*/ 2147483647 h 21487"/>
              <a:gd name="T6" fmla="*/ 0 60000 65536"/>
              <a:gd name="T7" fmla="*/ 0 60000 65536"/>
              <a:gd name="T8" fmla="*/ 0 60000 65536"/>
              <a:gd name="T9" fmla="*/ 0 w 21600"/>
              <a:gd name="T10" fmla="*/ 0 h 21487"/>
              <a:gd name="T11" fmla="*/ 21600 w 21600"/>
              <a:gd name="T12" fmla="*/ 21487 h 214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87" fill="none" extrusionOk="0">
                <a:moveTo>
                  <a:pt x="2207" y="0"/>
                </a:moveTo>
                <a:cubicBezTo>
                  <a:pt x="13224" y="1132"/>
                  <a:pt x="21600" y="10412"/>
                  <a:pt x="21600" y="21487"/>
                </a:cubicBezTo>
              </a:path>
              <a:path w="21600" h="21487" stroke="0" extrusionOk="0">
                <a:moveTo>
                  <a:pt x="2207" y="0"/>
                </a:moveTo>
                <a:cubicBezTo>
                  <a:pt x="13224" y="1132"/>
                  <a:pt x="21600" y="10412"/>
                  <a:pt x="21600" y="21487"/>
                </a:cubicBezTo>
                <a:lnTo>
                  <a:pt x="0" y="21487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0">
            <a:extLst>
              <a:ext uri="{FF2B5EF4-FFF2-40B4-BE49-F238E27FC236}">
                <a16:creationId xmlns:a16="http://schemas.microsoft.com/office/drawing/2014/main" id="{6C9BC638-7A03-4D37-A47E-D303441AF5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9947" y="4719179"/>
            <a:ext cx="32004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7">
            <a:extLst>
              <a:ext uri="{FF2B5EF4-FFF2-40B4-BE49-F238E27FC236}">
                <a16:creationId xmlns:a16="http://schemas.microsoft.com/office/drawing/2014/main" id="{9CDAB017-B806-4DE1-8AAC-0B5B6830C8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0347" y="2966579"/>
            <a:ext cx="0" cy="17526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39">
            <a:extLst>
              <a:ext uri="{FF2B5EF4-FFF2-40B4-BE49-F238E27FC236}">
                <a16:creationId xmlns:a16="http://schemas.microsoft.com/office/drawing/2014/main" id="{FDF7B654-E3CD-43FB-8C7A-FDC1EBFF6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002" y="2305661"/>
            <a:ext cx="2387192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Steady state Output</a:t>
            </a:r>
          </a:p>
        </p:txBody>
      </p:sp>
      <p:sp>
        <p:nvSpPr>
          <p:cNvPr id="25" name="Line 40">
            <a:extLst>
              <a:ext uri="{FF2B5EF4-FFF2-40B4-BE49-F238E27FC236}">
                <a16:creationId xmlns:a16="http://schemas.microsoft.com/office/drawing/2014/main" id="{015BC2A4-4F3C-410E-9E07-19159FC047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6147" y="2661779"/>
            <a:ext cx="30480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">
                <a:extLst>
                  <a:ext uri="{FF2B5EF4-FFF2-40B4-BE49-F238E27FC236}">
                    <a16:creationId xmlns:a16="http://schemas.microsoft.com/office/drawing/2014/main" id="{8EF11139-894C-474A-AAF6-F81E2FCB5A7E}"/>
                  </a:ext>
                </a:extLst>
              </p:cNvPr>
              <p:cNvSpPr txBox="1"/>
              <p:nvPr/>
            </p:nvSpPr>
            <p:spPr bwMode="auto">
              <a:xfrm>
                <a:off x="7992177" y="4459862"/>
                <a:ext cx="2438400" cy="381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m:t>Investment</m:t>
                      </m:r>
                    </m:oMath>
                  </m:oMathPara>
                </a14:m>
                <a:endParaRPr lang="en-US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8" name="Object 2">
                <a:extLst>
                  <a:ext uri="{FF2B5EF4-FFF2-40B4-BE49-F238E27FC236}">
                    <a16:creationId xmlns:a16="http://schemas.microsoft.com/office/drawing/2014/main" id="{8EF11139-894C-474A-AAF6-F81E2FCB5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2177" y="4459862"/>
                <a:ext cx="2438400" cy="381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ine 37">
            <a:extLst>
              <a:ext uri="{FF2B5EF4-FFF2-40B4-BE49-F238E27FC236}">
                <a16:creationId xmlns:a16="http://schemas.microsoft.com/office/drawing/2014/main" id="{4B37F3C8-6A18-4A53-8F6E-C516A20912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0347" y="4795379"/>
            <a:ext cx="0" cy="10668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AFE4C69-B9A6-458F-AE12-E2F13D701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147" y="4642979"/>
            <a:ext cx="152400" cy="1524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2F01454E-113E-4F12-B152-D82B92F89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107" y="6101030"/>
            <a:ext cx="4721226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/>
              <a:t>Starting at </a:t>
            </a:r>
            <a:r>
              <a:rPr lang="en-US" altLang="en-US" b="1" i="1" dirty="0"/>
              <a:t>K</a:t>
            </a:r>
            <a:r>
              <a:rPr lang="en-US" altLang="en-US" b="1" dirty="0"/>
              <a:t> &lt; steady state K causes </a:t>
            </a:r>
            <a:r>
              <a:rPr lang="en-US" altLang="en-US" b="1" dirty="0">
                <a:solidFill>
                  <a:srgbClr val="FF0000"/>
                </a:solidFill>
              </a:rPr>
              <a:t>capital accumulation</a:t>
            </a:r>
            <a:r>
              <a:rPr lang="en-US" altLang="en-US" b="1" dirty="0"/>
              <a:t>…</a:t>
            </a:r>
          </a:p>
        </p:txBody>
      </p:sp>
      <p:sp>
        <p:nvSpPr>
          <p:cNvPr id="34" name="Line 35">
            <a:extLst>
              <a:ext uri="{FF2B5EF4-FFF2-40B4-BE49-F238E27FC236}">
                <a16:creationId xmlns:a16="http://schemas.microsoft.com/office/drawing/2014/main" id="{9BFD3BE6-AEFA-4FA6-9D8B-6A27879717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164" y="5075105"/>
            <a:ext cx="367918" cy="27886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5" name="AutoShape 38">
            <a:extLst>
              <a:ext uri="{FF2B5EF4-FFF2-40B4-BE49-F238E27FC236}">
                <a16:creationId xmlns:a16="http://schemas.microsoft.com/office/drawing/2014/main" id="{FEE5B0FD-2416-4D5D-A12B-34E0941D917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48683" y="5291585"/>
            <a:ext cx="744107" cy="265794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40">
            <a:extLst>
              <a:ext uri="{FF2B5EF4-FFF2-40B4-BE49-F238E27FC236}">
                <a16:creationId xmlns:a16="http://schemas.microsoft.com/office/drawing/2014/main" id="{6F71F3DC-6A01-4230-B76B-857408B8037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48998" y="4014322"/>
            <a:ext cx="679822" cy="1213184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40">
            <a:extLst>
              <a:ext uri="{FF2B5EF4-FFF2-40B4-BE49-F238E27FC236}">
                <a16:creationId xmlns:a16="http://schemas.microsoft.com/office/drawing/2014/main" id="{AA9ED2E5-01E7-444F-BF7A-FCD1840ED05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94336" y="3058878"/>
            <a:ext cx="1587187" cy="87213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Line 35">
            <a:extLst>
              <a:ext uri="{FF2B5EF4-FFF2-40B4-BE49-F238E27FC236}">
                <a16:creationId xmlns:a16="http://schemas.microsoft.com/office/drawing/2014/main" id="{7B2EA435-9CA6-447E-84CE-E147F120C3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7138" y="5619292"/>
            <a:ext cx="793383" cy="51049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Text Box 39">
            <a:extLst>
              <a:ext uri="{FF2B5EF4-FFF2-40B4-BE49-F238E27FC236}">
                <a16:creationId xmlns:a16="http://schemas.microsoft.com/office/drawing/2014/main" id="{E36E8D8A-69FE-4805-BABE-91FCCD530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616" y="1189030"/>
            <a:ext cx="2819400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/>
              <a:t>Growth slows as steady state is approached.</a:t>
            </a:r>
          </a:p>
        </p:txBody>
      </p:sp>
      <p:sp>
        <p:nvSpPr>
          <p:cNvPr id="59" name="Line 35">
            <a:extLst>
              <a:ext uri="{FF2B5EF4-FFF2-40B4-BE49-F238E27FC236}">
                <a16:creationId xmlns:a16="http://schemas.microsoft.com/office/drawing/2014/main" id="{6CEB26B6-062A-4220-B829-F2EB173D5B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8443" y="1569681"/>
            <a:ext cx="1353337" cy="181102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23">
            <a:extLst>
              <a:ext uri="{FF2B5EF4-FFF2-40B4-BE49-F238E27FC236}">
                <a16:creationId xmlns:a16="http://schemas.microsoft.com/office/drawing/2014/main" id="{429F6526-0F65-45BE-ABB2-AD277C79B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3693" y="2282922"/>
            <a:ext cx="1257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Y=Output</a:t>
            </a:r>
            <a:endParaRPr lang="en-US" altLang="en-US" i="1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24A50FB5-F16D-464A-852B-5EE6ACA0EDA2}"/>
              </a:ext>
            </a:extLst>
          </p:cNvPr>
          <p:cNvSpPr/>
          <p:nvPr/>
        </p:nvSpPr>
        <p:spPr>
          <a:xfrm>
            <a:off x="3268292" y="5862179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27A91-0EDD-4328-BE00-85215769C6EE}"/>
              </a:ext>
            </a:extLst>
          </p:cNvPr>
          <p:cNvSpPr txBox="1"/>
          <p:nvPr/>
        </p:nvSpPr>
        <p:spPr>
          <a:xfrm>
            <a:off x="6492993" y="3033281"/>
            <a:ext cx="2065459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When capital is in the steady state, output is in the steady state</a:t>
            </a:r>
          </a:p>
        </p:txBody>
      </p:sp>
      <p:sp>
        <p:nvSpPr>
          <p:cNvPr id="39" name="Text Box 39">
            <a:extLst>
              <a:ext uri="{FF2B5EF4-FFF2-40B4-BE49-F238E27FC236}">
                <a16:creationId xmlns:a16="http://schemas.microsoft.com/office/drawing/2014/main" id="{1A096712-4FBA-4CB6-864A-51B56EA0D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475" y="1973812"/>
            <a:ext cx="2819400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/>
              <a:t>Growth ends in steady state.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F478BC8-C80C-4281-BEE6-EDABA88A6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147" y="2909122"/>
            <a:ext cx="152400" cy="1524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581B741A-E1E0-4300-8F75-F00BA3C814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9407" y="2619189"/>
            <a:ext cx="51151" cy="29616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2" grpId="0"/>
      <p:bldP spid="18" grpId="0" animBg="1"/>
      <p:bldP spid="24" grpId="0" animBg="1"/>
      <p:bldP spid="28" grpId="0"/>
      <p:bldP spid="30" grpId="0" animBg="1"/>
      <p:bldP spid="33" grpId="0" animBg="1"/>
      <p:bldP spid="58" grpId="0" animBg="1"/>
      <p:bldP spid="60" grpId="0"/>
      <p:bldP spid="4" grpId="0" animBg="1"/>
      <p:bldP spid="4" grpId="1" animBg="1"/>
      <p:bldP spid="39" grpId="0" animBg="1"/>
      <p:bldP spid="4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Orang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ckOrange" id="{892866EC-0D04-4D9B-B465-4F60C2042476}" vid="{B210B652-7E4D-4362-B938-D82A846892E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BlackOrange</Template>
  <TotalTime>2501</TotalTime>
  <Words>1180</Words>
  <Application>Microsoft Office PowerPoint</Application>
  <PresentationFormat>Widescreen</PresentationFormat>
  <Paragraphs>185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Century Gothic</vt:lpstr>
      <vt:lpstr>Corbel</vt:lpstr>
      <vt:lpstr>Gill Sans MT</vt:lpstr>
      <vt:lpstr>Times New Roman</vt:lpstr>
      <vt:lpstr>Wingdings</vt:lpstr>
      <vt:lpstr>Wingdings 2</vt:lpstr>
      <vt:lpstr>Wingdings 3</vt:lpstr>
      <vt:lpstr>BlackOrange</vt:lpstr>
      <vt:lpstr>office theme</vt:lpstr>
      <vt:lpstr>Equation</vt:lpstr>
      <vt:lpstr>Teaching the Solow Model in Principles of Economics: From Catching-Up to Cutting Edge Growth</vt:lpstr>
      <vt:lpstr>A Puzzle: Why Did China Grow Quickly?</vt:lpstr>
      <vt:lpstr>The Solow Model</vt:lpstr>
      <vt:lpstr>The Super Simple Solow Model</vt:lpstr>
      <vt:lpstr>Properties of the Production Function</vt:lpstr>
      <vt:lpstr>Investment</vt:lpstr>
      <vt:lpstr>Capital Depreciates</vt:lpstr>
      <vt:lpstr>Capital Accumulation</vt:lpstr>
      <vt:lpstr>Capital Accumulation Causes “Catching-Up” Growth</vt:lpstr>
      <vt:lpstr>Answering the Puzzle</vt:lpstr>
      <vt:lpstr>Answering the Puzzle.</vt:lpstr>
      <vt:lpstr>“Cutting-Edge” Growth</vt:lpstr>
      <vt:lpstr>New Ideas Shift the Production Function Up</vt:lpstr>
      <vt:lpstr>Cutting-Edge Growth (Cont’d)</vt:lpstr>
      <vt:lpstr>Putting it All Together</vt:lpstr>
      <vt:lpstr>The Economics of Ideas! </vt:lpstr>
      <vt:lpstr>Summary: The Solow Model and Why it is Fun to Teach</vt:lpstr>
      <vt:lpstr>Resources!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Alex T Tabarrok</cp:lastModifiedBy>
  <cp:revision>82</cp:revision>
  <dcterms:created xsi:type="dcterms:W3CDTF">2024-02-19T17:13:27Z</dcterms:created>
  <dcterms:modified xsi:type="dcterms:W3CDTF">2024-03-25T14:34:40Z</dcterms:modified>
</cp:coreProperties>
</file>